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6.xml" ContentType="application/vnd.openxmlformats-officedocument.drawingml.chart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7"/>
  </p:notesMasterIdLst>
  <p:sldIdLst>
    <p:sldId id="273" r:id="rId2"/>
    <p:sldId id="272" r:id="rId3"/>
    <p:sldId id="280" r:id="rId4"/>
    <p:sldId id="281" r:id="rId5"/>
    <p:sldId id="282" r:id="rId6"/>
  </p:sldIdLst>
  <p:sldSz cx="9906000" cy="6858000" type="A4"/>
  <p:notesSz cx="6797675" cy="992663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5050"/>
    <a:srgbClr val="FF0000"/>
    <a:srgbClr val="00CC00"/>
    <a:srgbClr val="66FF33"/>
    <a:srgbClr val="99FF66"/>
    <a:srgbClr val="CCFF66"/>
    <a:srgbClr val="FFCC00"/>
    <a:srgbClr val="FF99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نمط ذو نسُق 1 - تميي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نمط فاتح 3 - تميي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46F890A9-2807-4EBB-B81D-B2AA78EC7F39}" styleName="نمط داكن 2 - تمييز 5/تميي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505E3EF-67EA-436B-97B2-0124C06EBD24}" styleName="نمط متوسط 4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963" autoAdjust="0"/>
    <p:restoredTop sz="98829" autoAdjust="0"/>
  </p:normalViewPr>
  <p:slideViewPr>
    <p:cSldViewPr snapToGrid="0">
      <p:cViewPr varScale="1">
        <p:scale>
          <a:sx n="115" d="100"/>
          <a:sy n="115" d="100"/>
        </p:scale>
        <p:origin x="1368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عينات التي تم تحليلها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softEdge">
              <a:bevelT/>
              <a:bevelB w="152400" h="50800" prst="softRound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 prstMaterial="softEdge">
                <a:bevelT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1-4A28-4AB8-B2C4-5CEC5CD2538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 prstMaterial="softEdge">
                <a:bevelT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1-C8DF-470E-8ADC-42A3193060B9}"/>
              </c:ext>
            </c:extLst>
          </c:dPt>
          <c:dPt>
            <c:idx val="2"/>
            <c:invertIfNegative val="0"/>
            <c:bubble3D val="0"/>
            <c:spPr>
              <a:solidFill>
                <a:srgbClr val="FF3300"/>
              </a:solidFill>
              <a:scene3d>
                <a:camera prst="orthographicFront"/>
                <a:lightRig rig="threePt" dir="t"/>
              </a:scene3d>
              <a:sp3d prstMaterial="softEdge">
                <a:bevelT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3-C8DF-470E-8ADC-42A3193060B9}"/>
              </c:ext>
            </c:extLst>
          </c:dPt>
          <c:cat>
            <c:strRef>
              <c:f>ورقة1!$A$2:$A$4</c:f>
              <c:strCache>
                <c:ptCount val="3"/>
                <c:pt idx="0">
                  <c:v>المجموع الكلي</c:v>
                </c:pt>
                <c:pt idx="1">
                  <c:v>صالحة</c:v>
                </c:pt>
                <c:pt idx="2">
                  <c:v>غير صالحة</c:v>
                </c:pt>
              </c:strCache>
            </c:strRef>
          </c:cat>
          <c:val>
            <c:numRef>
              <c:f>ورقة1!$B$2:$B$4</c:f>
              <c:numCache>
                <c:formatCode>General</c:formatCode>
                <c:ptCount val="3"/>
                <c:pt idx="0">
                  <c:v>7240</c:v>
                </c:pt>
                <c:pt idx="1">
                  <c:v>7082</c:v>
                </c:pt>
                <c:pt idx="2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8DF-470E-8ADC-42A3193060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44942592"/>
        <c:axId val="131496704"/>
      </c:barChart>
      <c:catAx>
        <c:axId val="1449425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SST Arabic Medium" pitchFamily="34" charset="-78"/>
                <a:cs typeface="SST Arabic Medium" pitchFamily="34" charset="-78"/>
              </a:defRPr>
            </a:pPr>
            <a:endParaRPr lang="ar-SA"/>
          </a:p>
        </c:txPr>
        <c:crossAx val="131496704"/>
        <c:crosses val="autoZero"/>
        <c:auto val="1"/>
        <c:lblAlgn val="ctr"/>
        <c:lblOffset val="100"/>
        <c:noMultiLvlLbl val="0"/>
      </c:catAx>
      <c:valAx>
        <c:axId val="131496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</c:spPr>
        <c:crossAx val="144942592"/>
        <c:crosses val="autoZero"/>
        <c:crossBetween val="between"/>
      </c:valAx>
      <c:spPr>
        <a:noFill/>
      </c:spPr>
    </c:plotArea>
    <c:legend>
      <c:legendPos val="b"/>
      <c:layout/>
      <c:overlay val="0"/>
      <c:txPr>
        <a:bodyPr/>
        <a:lstStyle/>
        <a:p>
          <a:pPr>
            <a:defRPr sz="800">
              <a:latin typeface="SST Arabic Medium" pitchFamily="34" charset="-78"/>
              <a:cs typeface="SST Arabic Medium" pitchFamily="34" charset="-78"/>
            </a:defRPr>
          </a:pPr>
          <a:endParaRPr lang="ar-SA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bg1">
          <a:lumMod val="85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ar-S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8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عمود1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1-34CE-4CAA-A0E0-F26E3563DD75}"/>
              </c:ext>
            </c:extLst>
          </c:dPt>
          <c:dPt>
            <c:idx val="1"/>
            <c:invertIfNegative val="0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3-34CE-4CAA-A0E0-F26E3563DD75}"/>
              </c:ext>
            </c:extLst>
          </c:dPt>
          <c:dPt>
            <c:idx val="2"/>
            <c:invertIfNegative val="0"/>
            <c:bubble3D val="0"/>
            <c:spPr>
              <a:solidFill>
                <a:srgbClr val="66FF99"/>
              </a:solidFill>
            </c:spPr>
            <c:extLst>
              <c:ext xmlns:c16="http://schemas.microsoft.com/office/drawing/2014/chart" uri="{C3380CC4-5D6E-409C-BE32-E72D297353CC}">
                <c16:uniqueId val="{00000005-34CE-4CAA-A0E0-F26E3563DD75}"/>
              </c:ext>
            </c:extLst>
          </c:dPt>
          <c:dPt>
            <c:idx val="3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7-34CE-4CAA-A0E0-F26E3563DD75}"/>
              </c:ext>
            </c:extLst>
          </c:dPt>
          <c:dPt>
            <c:idx val="4"/>
            <c:invertIfNegative val="0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9-34CE-4CAA-A0E0-F26E3563DD75}"/>
              </c:ext>
            </c:extLst>
          </c:dPt>
          <c:dPt>
            <c:idx val="5"/>
            <c:invertIfNegative val="0"/>
            <c:bubble3D val="0"/>
            <c:spPr>
              <a:solidFill>
                <a:srgbClr val="66FF99"/>
              </a:solidFill>
            </c:spPr>
            <c:extLst>
              <c:ext xmlns:c16="http://schemas.microsoft.com/office/drawing/2014/chart" uri="{C3380CC4-5D6E-409C-BE32-E72D297353CC}">
                <c16:uniqueId val="{0000000B-34CE-4CAA-A0E0-F26E3563DD75}"/>
              </c:ext>
            </c:extLst>
          </c:dPt>
          <c:dPt>
            <c:idx val="6"/>
            <c:invertIfNegative val="0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D-34CE-4CAA-A0E0-F26E3563DD75}"/>
              </c:ext>
            </c:extLst>
          </c:dPt>
          <c:dPt>
            <c:idx val="7"/>
            <c:invertIfNegative val="0"/>
            <c:bubble3D val="0"/>
            <c:spPr>
              <a:solidFill>
                <a:srgbClr val="0099CC"/>
              </a:solidFill>
            </c:spPr>
            <c:extLst>
              <c:ext xmlns:c16="http://schemas.microsoft.com/office/drawing/2014/chart" uri="{C3380CC4-5D6E-409C-BE32-E72D297353CC}">
                <c16:uniqueId val="{0000000F-34CE-4CAA-A0E0-F26E3563DD75}"/>
              </c:ext>
            </c:extLst>
          </c:dPt>
          <c:dPt>
            <c:idx val="8"/>
            <c:invertIfNegative val="0"/>
            <c:bubble3D val="0"/>
            <c:spPr>
              <a:solidFill>
                <a:srgbClr val="0066CC"/>
              </a:solidFill>
            </c:spPr>
            <c:extLst>
              <c:ext xmlns:c16="http://schemas.microsoft.com/office/drawing/2014/chart" uri="{C3380CC4-5D6E-409C-BE32-E72D297353CC}">
                <c16:uniqueId val="{00000011-34CE-4CAA-A0E0-F26E3563DD75}"/>
              </c:ext>
            </c:extLst>
          </c:dPt>
          <c:dPt>
            <c:idx val="9"/>
            <c:invertIfNegative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13-34CE-4CAA-A0E0-F26E3563DD75}"/>
              </c:ext>
            </c:extLst>
          </c:dPt>
          <c:dPt>
            <c:idx val="10"/>
            <c:invertIfNegative val="0"/>
            <c:bubble3D val="0"/>
            <c:spPr>
              <a:solidFill>
                <a:srgbClr val="3333CC"/>
              </a:solidFill>
            </c:spPr>
            <c:extLst>
              <c:ext xmlns:c16="http://schemas.microsoft.com/office/drawing/2014/chart" uri="{C3380CC4-5D6E-409C-BE32-E72D297353CC}">
                <c16:uniqueId val="{00000015-34CE-4CAA-A0E0-F26E3563DD75}"/>
              </c:ext>
            </c:extLst>
          </c:dPt>
          <c:dPt>
            <c:idx val="11"/>
            <c:invertIfNegative val="0"/>
            <c:bubble3D val="0"/>
            <c:spPr>
              <a:solidFill>
                <a:srgbClr val="6600FF"/>
              </a:solidFill>
            </c:spPr>
            <c:extLst>
              <c:ext xmlns:c16="http://schemas.microsoft.com/office/drawing/2014/chart" uri="{C3380CC4-5D6E-409C-BE32-E72D297353CC}">
                <c16:uniqueId val="{00000017-34CE-4CAA-A0E0-F26E3563DD75}"/>
              </c:ext>
            </c:extLst>
          </c:dPt>
          <c:dPt>
            <c:idx val="12"/>
            <c:invertIfNegative val="0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19-ABCD-4F1A-8757-E88EEB7B490F}"/>
              </c:ext>
            </c:extLst>
          </c:dPt>
          <c:dPt>
            <c:idx val="13"/>
            <c:invertIfNegative val="0"/>
            <c:bubble3D val="0"/>
            <c:spPr>
              <a:solidFill>
                <a:srgbClr val="FF33CC"/>
              </a:solidFill>
            </c:spPr>
            <c:extLst>
              <c:ext xmlns:c16="http://schemas.microsoft.com/office/drawing/2014/chart" uri="{C3380CC4-5D6E-409C-BE32-E72D297353CC}">
                <c16:uniqueId val="{0000001B-ABCD-4F1A-8757-E88EEB7B490F}"/>
              </c:ext>
            </c:extLst>
          </c:dPt>
          <c:dLbls>
            <c:spPr>
              <a:scene3d>
                <a:camera prst="orthographicFront"/>
                <a:lightRig rig="threePt" dir="t"/>
              </a:scene3d>
              <a:sp3d>
                <a:bevelT h="6350"/>
              </a:sp3d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ورقة1!$A$2:$A$16</c:f>
              <c:strCache>
                <c:ptCount val="15"/>
                <c:pt idx="0">
                  <c:v>الشوقية</c:v>
                </c:pt>
                <c:pt idx="1">
                  <c:v>العتيبية</c:v>
                </c:pt>
                <c:pt idx="2">
                  <c:v>العمرة</c:v>
                </c:pt>
                <c:pt idx="3">
                  <c:v>المعابدة</c:v>
                </c:pt>
                <c:pt idx="4">
                  <c:v>العزيزية</c:v>
                </c:pt>
                <c:pt idx="5">
                  <c:v>الشرائع</c:v>
                </c:pt>
                <c:pt idx="6">
                  <c:v>بحرة</c:v>
                </c:pt>
                <c:pt idx="7">
                  <c:v>جنوب مكة</c:v>
                </c:pt>
                <c:pt idx="8">
                  <c:v>أجياد</c:v>
                </c:pt>
                <c:pt idx="9">
                  <c:v>المسفلة</c:v>
                </c:pt>
                <c:pt idx="10">
                  <c:v>الغزة</c:v>
                </c:pt>
                <c:pt idx="11">
                  <c:v>المنشآت التجارية </c:v>
                </c:pt>
                <c:pt idx="12">
                  <c:v>الجموم</c:v>
                </c:pt>
                <c:pt idx="13">
                  <c:v>عسفان</c:v>
                </c:pt>
                <c:pt idx="14">
                  <c:v>مدركة</c:v>
                </c:pt>
              </c:strCache>
            </c:strRef>
          </c:cat>
          <c:val>
            <c:numRef>
              <c:f>ورقة1!$B$2:$B$16</c:f>
              <c:numCache>
                <c:formatCode>General</c:formatCode>
                <c:ptCount val="15"/>
                <c:pt idx="0">
                  <c:v>1350</c:v>
                </c:pt>
                <c:pt idx="1">
                  <c:v>1187</c:v>
                </c:pt>
                <c:pt idx="2">
                  <c:v>870</c:v>
                </c:pt>
                <c:pt idx="3">
                  <c:v>861</c:v>
                </c:pt>
                <c:pt idx="4">
                  <c:v>706</c:v>
                </c:pt>
                <c:pt idx="5">
                  <c:v>596</c:v>
                </c:pt>
                <c:pt idx="6">
                  <c:v>381</c:v>
                </c:pt>
                <c:pt idx="7">
                  <c:v>371</c:v>
                </c:pt>
                <c:pt idx="8">
                  <c:v>359</c:v>
                </c:pt>
                <c:pt idx="9">
                  <c:v>318</c:v>
                </c:pt>
                <c:pt idx="10">
                  <c:v>226</c:v>
                </c:pt>
                <c:pt idx="11">
                  <c:v>15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34CE-4CAA-A0E0-F26E3563D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63"/>
        <c:shape val="cylinder"/>
        <c:axId val="145450496"/>
        <c:axId val="134136384"/>
        <c:axId val="0"/>
      </c:bar3DChart>
      <c:catAx>
        <c:axId val="145450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600">
                <a:latin typeface="SST Arabic Medium" pitchFamily="34" charset="-78"/>
                <a:cs typeface="SST Arabic Medium" pitchFamily="34" charset="-78"/>
              </a:defRPr>
            </a:pPr>
            <a:endParaRPr lang="ar-SA"/>
          </a:p>
        </c:txPr>
        <c:crossAx val="134136384"/>
        <c:crosses val="autoZero"/>
        <c:auto val="1"/>
        <c:lblAlgn val="ctr"/>
        <c:lblOffset val="100"/>
        <c:noMultiLvlLbl val="0"/>
      </c:catAx>
      <c:valAx>
        <c:axId val="134136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5450496"/>
        <c:crosses val="autoZero"/>
        <c:crossBetween val="between"/>
      </c:valAx>
    </c:plotArea>
    <c:plotVisOnly val="1"/>
    <c:dispBlanksAs val="gap"/>
    <c:showDLblsOverMax val="0"/>
  </c:chart>
  <c:spPr>
    <a:noFill/>
    <a:ln w="9525" cap="flat" cmpd="sng" algn="ctr">
      <a:solidFill>
        <a:schemeClr val="bg1">
          <a:lumMod val="85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ar-S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2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216725819747023E-2"/>
          <c:y val="2.8391597999962326E-2"/>
          <c:w val="0.92071834072964009"/>
          <c:h val="0.8786205684075254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نسبة العينات الملوثة في نطاق البلدسات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B w="0"/>
              </a:sp3d>
            </c:spPr>
            <c:extLst>
              <c:ext xmlns:c16="http://schemas.microsoft.com/office/drawing/2014/chart" uri="{C3380CC4-5D6E-409C-BE32-E72D297353CC}">
                <c16:uniqueId val="{00000001-C0D3-4ADB-8A53-F927B59D5A93}"/>
              </c:ext>
            </c:extLst>
          </c:dPt>
          <c:dPt>
            <c:idx val="1"/>
            <c:invertIfNegative val="0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3-C0D3-4ADB-8A53-F927B59D5A93}"/>
              </c:ext>
            </c:extLst>
          </c:dPt>
          <c:dPt>
            <c:idx val="2"/>
            <c:invertIfNegative val="0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05-C0D3-4ADB-8A53-F927B59D5A93}"/>
              </c:ext>
            </c:extLst>
          </c:dPt>
          <c:dPt>
            <c:idx val="3"/>
            <c:invertIfNegative val="0"/>
            <c:bubble3D val="0"/>
            <c:spPr>
              <a:solidFill>
                <a:srgbClr val="CC6600"/>
              </a:solidFill>
            </c:spPr>
            <c:extLst>
              <c:ext xmlns:c16="http://schemas.microsoft.com/office/drawing/2014/chart" uri="{C3380CC4-5D6E-409C-BE32-E72D297353CC}">
                <c16:uniqueId val="{00000007-C0D3-4ADB-8A53-F927B59D5A93}"/>
              </c:ext>
            </c:extLst>
          </c:dPt>
          <c:dPt>
            <c:idx val="4"/>
            <c:invertIfNegative val="0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9-C0D3-4ADB-8A53-F927B59D5A93}"/>
              </c:ext>
            </c:extLst>
          </c:dPt>
          <c:dPt>
            <c:idx val="5"/>
            <c:invertIfNegative val="0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0B-C0D3-4ADB-8A53-F927B59D5A93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D-C0D3-4ADB-8A53-F927B59D5A93}"/>
              </c:ext>
            </c:extLst>
          </c:dPt>
          <c:dPt>
            <c:idx val="7"/>
            <c:invertIfNegative val="0"/>
            <c:bubble3D val="0"/>
            <c:spPr>
              <a:solidFill>
                <a:srgbClr val="CCFF66"/>
              </a:solidFill>
            </c:spPr>
            <c:extLst>
              <c:ext xmlns:c16="http://schemas.microsoft.com/office/drawing/2014/chart" uri="{C3380CC4-5D6E-409C-BE32-E72D297353CC}">
                <c16:uniqueId val="{0000000F-C0D3-4ADB-8A53-F927B59D5A93}"/>
              </c:ext>
            </c:extLst>
          </c:dPt>
          <c:dPt>
            <c:idx val="8"/>
            <c:invertIfNegative val="0"/>
            <c:bubble3D val="0"/>
            <c:spPr>
              <a:solidFill>
                <a:srgbClr val="99FF66"/>
              </a:solidFill>
            </c:spPr>
            <c:extLst>
              <c:ext xmlns:c16="http://schemas.microsoft.com/office/drawing/2014/chart" uri="{C3380CC4-5D6E-409C-BE32-E72D297353CC}">
                <c16:uniqueId val="{00000011-C0D3-4ADB-8A53-F927B59D5A93}"/>
              </c:ext>
            </c:extLst>
          </c:dPt>
          <c:dPt>
            <c:idx val="9"/>
            <c:invertIfNegative val="0"/>
            <c:bubble3D val="0"/>
            <c:spPr>
              <a:solidFill>
                <a:srgbClr val="66FF33"/>
              </a:solidFill>
            </c:spPr>
            <c:extLst>
              <c:ext xmlns:c16="http://schemas.microsoft.com/office/drawing/2014/chart" uri="{C3380CC4-5D6E-409C-BE32-E72D297353CC}">
                <c16:uniqueId val="{00000013-C0D3-4ADB-8A53-F927B59D5A93}"/>
              </c:ext>
            </c:extLst>
          </c:dPt>
          <c:dPt>
            <c:idx val="10"/>
            <c:invertIfNegative val="0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15-C0D3-4ADB-8A53-F927B59D5A93}"/>
              </c:ext>
            </c:extLst>
          </c:dPt>
          <c:dPt>
            <c:idx val="11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17-C0D3-4ADB-8A53-F927B59D5A9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ورقة1!$A$2:$A$15</c:f>
              <c:strCache>
                <c:ptCount val="14"/>
                <c:pt idx="0">
                  <c:v>بحرة</c:v>
                </c:pt>
                <c:pt idx="1">
                  <c:v>جنوب مكة</c:v>
                </c:pt>
                <c:pt idx="2">
                  <c:v>العزيزية</c:v>
                </c:pt>
                <c:pt idx="3">
                  <c:v>العتيبية</c:v>
                </c:pt>
                <c:pt idx="4">
                  <c:v>المسفلة</c:v>
                </c:pt>
                <c:pt idx="5">
                  <c:v>العمرة</c:v>
                </c:pt>
                <c:pt idx="6">
                  <c:v>الشرائع</c:v>
                </c:pt>
                <c:pt idx="7">
                  <c:v>المعابدة</c:v>
                </c:pt>
                <c:pt idx="8">
                  <c:v>الشوقية</c:v>
                </c:pt>
                <c:pt idx="9">
                  <c:v>الغزة</c:v>
                </c:pt>
                <c:pt idx="10">
                  <c:v>أجياد</c:v>
                </c:pt>
                <c:pt idx="11">
                  <c:v>الجموم</c:v>
                </c:pt>
                <c:pt idx="12">
                  <c:v>عسفان</c:v>
                </c:pt>
                <c:pt idx="13">
                  <c:v>مدركة</c:v>
                </c:pt>
              </c:strCache>
            </c:strRef>
          </c:cat>
          <c:val>
            <c:numRef>
              <c:f>ورقة1!$B$2:$B$15</c:f>
              <c:numCache>
                <c:formatCode>0.0%</c:formatCode>
                <c:ptCount val="14"/>
                <c:pt idx="0">
                  <c:v>4.7199999999999999E-2</c:v>
                </c:pt>
                <c:pt idx="1">
                  <c:v>3.5000000000000003E-2</c:v>
                </c:pt>
                <c:pt idx="2">
                  <c:v>2.8299999999999999E-2</c:v>
                </c:pt>
                <c:pt idx="3">
                  <c:v>2.2700000000000001E-2</c:v>
                </c:pt>
                <c:pt idx="4">
                  <c:v>2.1999999999999999E-2</c:v>
                </c:pt>
                <c:pt idx="5">
                  <c:v>2.06E-2</c:v>
                </c:pt>
                <c:pt idx="6">
                  <c:v>2.01E-2</c:v>
                </c:pt>
                <c:pt idx="7">
                  <c:v>1.8499999999999999E-2</c:v>
                </c:pt>
                <c:pt idx="8">
                  <c:v>1.6199999999999999E-2</c:v>
                </c:pt>
                <c:pt idx="9">
                  <c:v>8.8000000000000005E-3</c:v>
                </c:pt>
                <c:pt idx="10">
                  <c:v>8.3000000000000001E-3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C0D3-4ADB-8A53-F927B59D5A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2"/>
        <c:gapDepth val="120"/>
        <c:shape val="box"/>
        <c:axId val="145459712"/>
        <c:axId val="134138112"/>
        <c:axId val="132666624"/>
      </c:bar3DChart>
      <c:catAx>
        <c:axId val="145459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SST Arabic Medium" pitchFamily="34" charset="-78"/>
                <a:cs typeface="SST Arabic Medium" pitchFamily="34" charset="-78"/>
              </a:defRPr>
            </a:pPr>
            <a:endParaRPr lang="ar-SA"/>
          </a:p>
        </c:txPr>
        <c:crossAx val="134138112"/>
        <c:crosses val="autoZero"/>
        <c:auto val="1"/>
        <c:lblAlgn val="ctr"/>
        <c:lblOffset val="100"/>
        <c:noMultiLvlLbl val="0"/>
      </c:catAx>
      <c:valAx>
        <c:axId val="13413811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45459712"/>
        <c:crosses val="autoZero"/>
        <c:crossBetween val="between"/>
      </c:valAx>
      <c:serAx>
        <c:axId val="132666624"/>
        <c:scaling>
          <c:orientation val="minMax"/>
        </c:scaling>
        <c:delete val="1"/>
        <c:axPos val="b"/>
        <c:majorTickMark val="out"/>
        <c:minorTickMark val="none"/>
        <c:tickLblPos val="nextTo"/>
        <c:crossAx val="134138112"/>
        <c:crosses val="autoZero"/>
      </c:serAx>
      <c:spPr>
        <a:noFill/>
        <a:ln w="9525" cap="flat" cmpd="sng" algn="ctr">
          <a:solidFill>
            <a:schemeClr val="tx1"/>
          </a:solidFill>
          <a:prstDash val="solid"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bg1">
          <a:lumMod val="85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ar-S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view3D>
      <c:rotX val="4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العينات الأكثر تلوثا في نطاق العاصمة المقدسة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179A-48FA-AE05-FF08C3D4C764}"/>
              </c:ext>
            </c:extLst>
          </c:dPt>
          <c:dPt>
            <c:idx val="1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179A-48FA-AE05-FF08C3D4C764}"/>
              </c:ext>
            </c:extLst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179A-48FA-AE05-FF08C3D4C764}"/>
              </c:ext>
            </c:extLst>
          </c:dPt>
          <c:dPt>
            <c:idx val="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6E66-4212-ACBC-54E5D5124829}"/>
              </c:ext>
            </c:extLst>
          </c:dPt>
          <c:dPt>
            <c:idx val="4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9-6E66-4212-ACBC-54E5D51248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SST Arabic Medium" pitchFamily="34" charset="-78"/>
                    <a:cs typeface="SST Arabic Medium" pitchFamily="34" charset="-78"/>
                  </a:defRPr>
                </a:pPr>
                <a:endParaRPr lang="ar-S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ورقة1!$A$2:$A$6</c:f>
              <c:strCache>
                <c:ptCount val="4"/>
                <c:pt idx="0">
                  <c:v>سلطة خضراء</c:v>
                </c:pt>
                <c:pt idx="1">
                  <c:v>خس</c:v>
                </c:pt>
                <c:pt idx="2">
                  <c:v>طحينة</c:v>
                </c:pt>
                <c:pt idx="3">
                  <c:v>جرجير</c:v>
                </c:pt>
              </c:strCache>
            </c:strRef>
          </c:cat>
          <c:val>
            <c:numRef>
              <c:f>ورقة1!$B$2:$B$6</c:f>
              <c:numCache>
                <c:formatCode>General</c:formatCode>
                <c:ptCount val="5"/>
                <c:pt idx="0">
                  <c:v>20</c:v>
                </c:pt>
                <c:pt idx="1">
                  <c:v>9</c:v>
                </c:pt>
                <c:pt idx="2">
                  <c:v>2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79A-48FA-AE05-FF08C3D4C76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4"/>
        <c:delete val="1"/>
      </c:legendEntry>
      <c:layout/>
      <c:overlay val="0"/>
      <c:txPr>
        <a:bodyPr/>
        <a:lstStyle/>
        <a:p>
          <a:pPr>
            <a:defRPr sz="800">
              <a:latin typeface="SST Arabic Medium" pitchFamily="34" charset="-78"/>
              <a:cs typeface="SST Arabic Medium" pitchFamily="34" charset="-78"/>
            </a:defRPr>
          </a:pPr>
          <a:endParaRPr lang="ar-S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عمود1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SST Arabic Medium" pitchFamily="34" charset="-78"/>
                    <a:cs typeface="SST Arabic Medium" pitchFamily="34" charset="-78"/>
                  </a:defRPr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ورقة1!$A$2:$A$5</c:f>
              <c:strCache>
                <c:ptCount val="2"/>
                <c:pt idx="0">
                  <c:v>عدد عينات المياه</c:v>
                </c:pt>
                <c:pt idx="1">
                  <c:v>عدد الأختبارات</c:v>
                </c:pt>
              </c:strCache>
            </c:strRef>
          </c:cat>
          <c:val>
            <c:numRef>
              <c:f>ورقة1!$B$2:$B$5</c:f>
              <c:numCache>
                <c:formatCode>General</c:formatCode>
                <c:ptCount val="4"/>
                <c:pt idx="0">
                  <c:v>1283</c:v>
                </c:pt>
                <c:pt idx="1">
                  <c:v>19245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8D-4F8E-BFCE-B2AB9D1E95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9397888"/>
        <c:axId val="79311360"/>
      </c:barChart>
      <c:catAx>
        <c:axId val="79397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700">
                <a:latin typeface="SST Arabic Medium" pitchFamily="34" charset="-78"/>
                <a:cs typeface="SST Arabic Medium" pitchFamily="34" charset="-78"/>
              </a:defRPr>
            </a:pPr>
            <a:endParaRPr lang="ar-SA"/>
          </a:p>
        </c:txPr>
        <c:crossAx val="79311360"/>
        <c:crosses val="autoZero"/>
        <c:auto val="1"/>
        <c:lblAlgn val="ctr"/>
        <c:lblOffset val="100"/>
        <c:noMultiLvlLbl val="0"/>
      </c:catAx>
      <c:valAx>
        <c:axId val="79311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SST Arabic Medium" pitchFamily="34" charset="-78"/>
                <a:cs typeface="SST Arabic Medium" pitchFamily="34" charset="-78"/>
              </a:defRPr>
            </a:pPr>
            <a:endParaRPr lang="ar-SA"/>
          </a:p>
        </c:txPr>
        <c:crossAx val="79397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عمود1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ورقة1!$A$2:$A$5</c:f>
              <c:strCache>
                <c:ptCount val="2"/>
                <c:pt idx="0">
                  <c:v>عدد عينات المياه</c:v>
                </c:pt>
                <c:pt idx="1">
                  <c:v>عدد الأختبارات</c:v>
                </c:pt>
              </c:strCache>
            </c:strRef>
          </c:cat>
          <c:val>
            <c:numRef>
              <c:f>ورقة1!$B$2:$B$5</c:f>
              <c:numCache>
                <c:formatCode>General</c:formatCode>
                <c:ptCount val="4"/>
                <c:pt idx="0">
                  <c:v>5957</c:v>
                </c:pt>
                <c:pt idx="1">
                  <c:v>11914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83-4DDB-8816-4C1D208248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5415808"/>
        <c:axId val="67389696"/>
      </c:barChart>
      <c:catAx>
        <c:axId val="554158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7389696"/>
        <c:crosses val="autoZero"/>
        <c:auto val="1"/>
        <c:lblAlgn val="ctr"/>
        <c:lblOffset val="100"/>
        <c:noMultiLvlLbl val="0"/>
      </c:catAx>
      <c:valAx>
        <c:axId val="67389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55415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900">
          <a:latin typeface="SST Arabic Medium" pitchFamily="34" charset="-78"/>
          <a:cs typeface="SST Arabic Medium" pitchFamily="34" charset="-78"/>
        </a:defRPr>
      </a:pPr>
      <a:endParaRPr lang="ar-SA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FD6B061-960A-483D-9CFC-5C986986493D}" type="datetimeFigureOut">
              <a:rPr lang="ar-SA" smtClean="0"/>
              <a:t>17/06/43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52016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7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340E483-1F44-450F-9947-F9C680DAC15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076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FB9BE-3529-4757-8DB1-0604F9A4B345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50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FB9BE-3529-4757-8DB1-0604F9A4B345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50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FB9BE-3529-4757-8DB1-0604F9A4B345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50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FB9BE-3529-4757-8DB1-0604F9A4B345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50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FB9BE-3529-4757-8DB1-0604F9A4B345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50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96B1-C6D4-4717-8DD1-A1081BAA704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56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7E18-1A7A-42F6-9FAB-A409A731924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5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DCD3-8938-4E6B-9B6E-F679FA5525DE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08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6632-CF47-4580-9644-F7B86D7B447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54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E2F6-CA29-412B-BC48-DA06B3A84CEE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3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6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1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77CC-2040-47C5-8BB4-3C12882E431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6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6792-D11B-4EAE-874A-F20AFD07E32F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0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62EE-94B4-4A52-9FCC-CDDD4EB10B45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2062-EC8D-4955-B518-B0C3130A567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67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4FB0-1629-4800-8052-134CE5A3C45E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44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E6D6-81C3-41C6-ACB3-4EF6A8C140A0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11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4AE6F-DF54-4E50-9B30-A75C342EBF41}" type="uaqdatetime1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17/06/43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D69B0-511A-40DB-B25F-229C476EC45A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96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203410" y="2253659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3293750" y="71626"/>
            <a:ext cx="3318537" cy="4770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الإدارة العامة للمنشآت التجارية</a:t>
            </a:r>
          </a:p>
        </p:txBody>
      </p:sp>
      <p:sp>
        <p:nvSpPr>
          <p:cNvPr id="8" name="مخطط انسيابي: معالجة متعاقبة 7"/>
          <p:cNvSpPr/>
          <p:nvPr/>
        </p:nvSpPr>
        <p:spPr>
          <a:xfrm>
            <a:off x="1219008" y="1881354"/>
            <a:ext cx="7220792" cy="2793294"/>
          </a:xfrm>
          <a:prstGeom prst="flowChartAlternateProcess">
            <a:avLst/>
          </a:prstGeom>
          <a:solidFill>
            <a:schemeClr val="bg2">
              <a:lumMod val="90000"/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0"/>
              </a:spcBef>
            </a:pPr>
            <a:r>
              <a:rPr lang="ar-SA" altLang="ar-SA" sz="5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إدارة مختبر السلامة الغذائية</a:t>
            </a:r>
            <a:endParaRPr lang="ar-SA" altLang="ar-SA" sz="54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13" name="Picture 2" descr="C:\Users\n-ali\Desktop\شعار الرؤية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06" y="439801"/>
            <a:ext cx="1629783" cy="705827"/>
          </a:xfrm>
          <a:prstGeom prst="rect">
            <a:avLst/>
          </a:prstGeom>
          <a:noFill/>
        </p:spPr>
      </p:pic>
      <p:sp>
        <p:nvSpPr>
          <p:cNvPr id="2" name="Rectangle 6">
            <a:extLst>
              <a:ext uri="{FF2B5EF4-FFF2-40B4-BE49-F238E27FC236}">
                <a16:creationId xmlns:a16="http://schemas.microsoft.com/office/drawing/2014/main" id="{4D2C2F66-2649-4337-8688-0D36D2F8B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4860" y="6277081"/>
            <a:ext cx="4031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rtl="1"/>
            <a:r>
              <a:rPr lang="ar-SA" altLang="ar-SA" sz="1400" b="1" dirty="0">
                <a:solidFill>
                  <a:srgbClr val="0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</a:rPr>
              <a:t>وكالة الخدمات – الإدارة العامة للمنشآت التجارية</a:t>
            </a:r>
            <a:r>
              <a:rPr lang="ar-SA" altLang="ar-SA" b="1" dirty="0">
                <a:solidFill>
                  <a:srgbClr val="0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</a:rPr>
              <a:t>	</a:t>
            </a:r>
            <a:endParaRPr lang="en-US" altLang="ar-SA" sz="1200" dirty="0">
              <a:solidFill>
                <a:prstClr val="black"/>
              </a:solidFill>
              <a:ea typeface="Times New Roman" panose="02020603050405020304" pitchFamily="18" charset="0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6E87329-26E1-4C7E-A1D2-38E83A3784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092" y="484742"/>
            <a:ext cx="1451539" cy="648072"/>
          </a:xfrm>
          <a:prstGeom prst="rect">
            <a:avLst/>
          </a:prstGeom>
        </p:spPr>
      </p:pic>
      <p:sp>
        <p:nvSpPr>
          <p:cNvPr id="6" name="TextBox 4">
            <a:extLst>
              <a:ext uri="{FF2B5EF4-FFF2-40B4-BE49-F238E27FC236}">
                <a16:creationId xmlns:a16="http://schemas.microsoft.com/office/drawing/2014/main" id="{0ACD41C1-05FF-4E36-B7E5-211B3C14615C}"/>
              </a:ext>
            </a:extLst>
          </p:cNvPr>
          <p:cNvSpPr txBox="1"/>
          <p:nvPr/>
        </p:nvSpPr>
        <p:spPr>
          <a:xfrm>
            <a:off x="292467" y="6270652"/>
            <a:ext cx="1824538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rdu Typesetting" panose="03020402040406030203" pitchFamily="66" charset="-78"/>
                <a:cs typeface="Urdu Typesetting" panose="03020402040406030203" pitchFamily="66" charset="-78"/>
              </a:rPr>
              <a:t>www.holymakkah.gov.sa</a:t>
            </a:r>
            <a:endParaRPr lang="ar-SA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A9156F23-B56E-4F88-B7CB-840DBF237331}"/>
              </a:ext>
            </a:extLst>
          </p:cNvPr>
          <p:cNvSpPr txBox="1"/>
          <p:nvPr/>
        </p:nvSpPr>
        <p:spPr>
          <a:xfrm>
            <a:off x="7890819" y="6096259"/>
            <a:ext cx="26144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SA" altLang="ar-SA" sz="12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معد التقرير / أحمد صبغه</a:t>
            </a:r>
            <a:endParaRPr lang="en-US" altLang="ar-SA" sz="1200" b="1" dirty="0">
              <a:solidFill>
                <a:srgbClr val="00B050"/>
              </a:solidFill>
              <a:latin typeface="Arial" panose="020B0604020202020204" pitchFamily="34" charset="0"/>
              <a:ea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340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203410" y="2253659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2917827" y="747316"/>
            <a:ext cx="47740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latin typeface="SST Arabic Medium" pitchFamily="34" charset="-78"/>
                <a:cs typeface="SST Arabic Medium" pitchFamily="34" charset="-78"/>
              </a:rPr>
              <a:t>تقرير أعمال ادارة ( مختبر السلامة الغذائية ) خلال الربع السنوي </a:t>
            </a:r>
            <a:r>
              <a:rPr lang="ar-SA" sz="1200" b="1" dirty="0" smtClean="0">
                <a:latin typeface="SST Arabic Medium" pitchFamily="34" charset="-78"/>
                <a:cs typeface="SST Arabic Medium" pitchFamily="34" charset="-78"/>
              </a:rPr>
              <a:t>الرابع  </a:t>
            </a:r>
            <a:r>
              <a:rPr lang="ar-SA" sz="1200" b="1" dirty="0">
                <a:latin typeface="SST Arabic Medium" pitchFamily="34" charset="-78"/>
                <a:cs typeface="SST Arabic Medium" pitchFamily="34" charset="-78"/>
              </a:rPr>
              <a:t>2021م</a:t>
            </a:r>
            <a:endParaRPr lang="en-US" sz="1200" dirty="0">
              <a:latin typeface="SST Arabic Medium" pitchFamily="34" charset="-78"/>
              <a:cs typeface="SST Arabic Medium" pitchFamily="34" charset="-78"/>
            </a:endParaRPr>
          </a:p>
        </p:txBody>
      </p:sp>
      <p:graphicFrame>
        <p:nvGraphicFramePr>
          <p:cNvPr id="10" name="جدول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45113"/>
              </p:ext>
            </p:extLst>
          </p:nvPr>
        </p:nvGraphicFramePr>
        <p:xfrm>
          <a:off x="4231532" y="1248276"/>
          <a:ext cx="5543297" cy="3224616"/>
        </p:xfrm>
        <a:graphic>
          <a:graphicData uri="http://schemas.openxmlformats.org/drawingml/2006/table">
            <a:tbl>
              <a:tblPr rtl="1" firstRow="1" firstCol="1" bandRow="1">
                <a:tableStyleId>{8799B23B-EC83-4686-B30A-512413B5E67A}</a:tableStyleId>
              </a:tblPr>
              <a:tblGrid>
                <a:gridCol w="147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55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55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5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5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65421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اسم البلدية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9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أغذية</a:t>
                      </a:r>
                      <a:endParaRPr lang="en-US" sz="9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9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مياه</a:t>
                      </a:r>
                      <a:endParaRPr lang="en-US" sz="9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إجمالي العينات</a:t>
                      </a:r>
                      <a:endParaRPr lang="en-US" sz="800" b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842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صالحة </a:t>
                      </a:r>
                      <a:endParaRPr lang="en-US" sz="800" b="0" dirty="0">
                        <a:solidFill>
                          <a:schemeClr val="bg1"/>
                        </a:solidFill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غير صالحة</a:t>
                      </a:r>
                      <a:endParaRPr lang="en-US" sz="800" b="0" dirty="0">
                        <a:solidFill>
                          <a:schemeClr val="bg1"/>
                        </a:solidFill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الاجمالي</a:t>
                      </a:r>
                      <a:endParaRPr lang="en-US" sz="800" b="0" dirty="0">
                        <a:solidFill>
                          <a:schemeClr val="bg1"/>
                        </a:solidFill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صالحة</a:t>
                      </a:r>
                      <a:endParaRPr lang="en-US" sz="800" b="0" dirty="0">
                        <a:solidFill>
                          <a:schemeClr val="bg1"/>
                        </a:solidFill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غير صالحة</a:t>
                      </a:r>
                      <a:endParaRPr lang="en-US" sz="800" b="0" dirty="0">
                        <a:solidFill>
                          <a:schemeClr val="bg1"/>
                        </a:solidFill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الاجمالي</a:t>
                      </a:r>
                      <a:endParaRPr lang="en-US" sz="800" b="0" dirty="0">
                        <a:solidFill>
                          <a:schemeClr val="bg1"/>
                        </a:solidFill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151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6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الادارة العامة للمنشآت التجارية</a:t>
                      </a:r>
                      <a:endParaRPr lang="en-US" sz="6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en-US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en-US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en-US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en-US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15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en-US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en-US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15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en-US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15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779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6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المسفلة الفرعية</a:t>
                      </a:r>
                      <a:endParaRPr lang="en-US" sz="6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en-US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250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en-US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6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en-US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256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en-US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61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en-US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en-US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62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en-US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318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6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</a:t>
                      </a:r>
                      <a:r>
                        <a:rPr lang="ar-SA" sz="600" b="0" dirty="0" err="1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المعابدة</a:t>
                      </a:r>
                      <a:r>
                        <a:rPr lang="ar-SA" sz="6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 الفرعية</a:t>
                      </a:r>
                      <a:endParaRPr lang="en-US" sz="6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697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8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705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148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8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156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861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6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</a:t>
                      </a:r>
                      <a:r>
                        <a:rPr lang="ar-SA" sz="600" b="0" dirty="0" err="1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العتيبية</a:t>
                      </a:r>
                      <a:r>
                        <a:rPr lang="ar-SA" sz="6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 الفرعية</a:t>
                      </a:r>
                      <a:endParaRPr lang="en-US" sz="6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946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967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214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6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220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1187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64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6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العزيزية الفرعية</a:t>
                      </a:r>
                      <a:endParaRPr lang="en-US" sz="6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556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12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568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130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8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138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706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6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العمرة الفرعية</a:t>
                      </a:r>
                      <a:endParaRPr lang="en-US" sz="6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719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13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732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133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138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870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6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بحرة الفرعية</a:t>
                      </a:r>
                      <a:endParaRPr lang="en-US" sz="6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313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8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321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60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381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6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الشرائع الفرعية</a:t>
                      </a:r>
                      <a:endParaRPr lang="en-US" sz="6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493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498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91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7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98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596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6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أجياد الفرعية</a:t>
                      </a:r>
                      <a:endParaRPr lang="en-US" sz="6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299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300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57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59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359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6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محافظة الجموم</a:t>
                      </a:r>
                      <a:endParaRPr lang="en-US" sz="6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6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الغزة الفرعية</a:t>
                      </a:r>
                      <a:endParaRPr lang="en-US" sz="6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188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188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36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38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226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6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</a:t>
                      </a:r>
                      <a:r>
                        <a:rPr lang="ar-SA" sz="600" b="0" dirty="0" err="1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الشوقية</a:t>
                      </a:r>
                      <a:r>
                        <a:rPr lang="ar-SA" sz="6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 الفرعية</a:t>
                      </a:r>
                      <a:endParaRPr lang="en-US" sz="6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1095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17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1112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233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238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1350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6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عسفان </a:t>
                      </a:r>
                      <a:endParaRPr lang="en-US" sz="6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6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بلدية مدركة</a:t>
                      </a:r>
                      <a:endParaRPr lang="en-US" sz="6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 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6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بلدية جنوب مكة</a:t>
                      </a:r>
                      <a:endParaRPr lang="en-US" sz="6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306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310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52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9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61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371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543"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6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الإجمالي</a:t>
                      </a:r>
                      <a:endParaRPr lang="en-US" sz="6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5862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95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5957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1220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63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1283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ts val="1000"/>
                        </a:spcAft>
                        <a:tabLst>
                          <a:tab pos="1078230" algn="l"/>
                          <a:tab pos="4806315" algn="ctr"/>
                        </a:tabLst>
                      </a:pPr>
                      <a:r>
                        <a:rPr lang="ar-SA" sz="8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7240</a:t>
                      </a:r>
                      <a:endParaRPr lang="en-US" sz="8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19" name="مخطط 18"/>
          <p:cNvGraphicFramePr/>
          <p:nvPr>
            <p:extLst>
              <p:ext uri="{D42A27DB-BD31-4B8C-83A1-F6EECF244321}">
                <p14:modId xmlns:p14="http://schemas.microsoft.com/office/powerpoint/2010/main" val="1554184133"/>
              </p:ext>
            </p:extLst>
          </p:nvPr>
        </p:nvGraphicFramePr>
        <p:xfrm>
          <a:off x="300998" y="4168653"/>
          <a:ext cx="3757094" cy="2153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مخطط 5"/>
          <p:cNvGraphicFramePr/>
          <p:nvPr>
            <p:extLst>
              <p:ext uri="{D42A27DB-BD31-4B8C-83A1-F6EECF244321}">
                <p14:modId xmlns:p14="http://schemas.microsoft.com/office/powerpoint/2010/main" val="823329272"/>
              </p:ext>
            </p:extLst>
          </p:nvPr>
        </p:nvGraphicFramePr>
        <p:xfrm>
          <a:off x="300998" y="1488334"/>
          <a:ext cx="3764932" cy="2473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مخطط 7"/>
          <p:cNvGraphicFramePr/>
          <p:nvPr>
            <p:extLst>
              <p:ext uri="{D42A27DB-BD31-4B8C-83A1-F6EECF244321}">
                <p14:modId xmlns:p14="http://schemas.microsoft.com/office/powerpoint/2010/main" val="2530996110"/>
              </p:ext>
            </p:extLst>
          </p:nvPr>
        </p:nvGraphicFramePr>
        <p:xfrm>
          <a:off x="4221804" y="4659549"/>
          <a:ext cx="5553026" cy="1624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27AA0CE-3C44-4557-BD0C-91528C8BB9CA}"/>
              </a:ext>
            </a:extLst>
          </p:cNvPr>
          <p:cNvSpPr/>
          <p:nvPr/>
        </p:nvSpPr>
        <p:spPr>
          <a:xfrm>
            <a:off x="140356" y="6143348"/>
            <a:ext cx="321284" cy="37780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5D5254D7-2C3A-47AF-8233-5785FA74F3C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608" y="441500"/>
            <a:ext cx="1423222" cy="692323"/>
          </a:xfrm>
          <a:prstGeom prst="rect">
            <a:avLst/>
          </a:prstGeom>
        </p:spPr>
      </p:pic>
      <p:pic>
        <p:nvPicPr>
          <p:cNvPr id="14" name="Picture 2" descr="C:\Users\n-ali\Desktop\شعار الرؤية.png">
            <a:extLst>
              <a:ext uri="{FF2B5EF4-FFF2-40B4-BE49-F238E27FC236}">
                <a16:creationId xmlns:a16="http://schemas.microsoft.com/office/drawing/2014/main" id="{D4DA933C-CC83-408E-9139-08E781422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8125" y="427997"/>
            <a:ext cx="1474976" cy="705827"/>
          </a:xfrm>
          <a:prstGeom prst="rect">
            <a:avLst/>
          </a:prstGeom>
          <a:noFill/>
        </p:spPr>
      </p:pic>
      <p:sp>
        <p:nvSpPr>
          <p:cNvPr id="16" name="TextBox 4">
            <a:extLst>
              <a:ext uri="{FF2B5EF4-FFF2-40B4-BE49-F238E27FC236}">
                <a16:creationId xmlns:a16="http://schemas.microsoft.com/office/drawing/2014/main" id="{F0A752D6-F059-49CC-9A80-E2D6F38C1B29}"/>
              </a:ext>
            </a:extLst>
          </p:cNvPr>
          <p:cNvSpPr txBox="1"/>
          <p:nvPr/>
        </p:nvSpPr>
        <p:spPr>
          <a:xfrm>
            <a:off x="3293750" y="71626"/>
            <a:ext cx="3318537" cy="4770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الإدارة العامة للمنشآت التجارية</a:t>
            </a: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5851599" y="4591455"/>
            <a:ext cx="2500009" cy="1750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1100" dirty="0">
              <a:solidFill>
                <a:schemeClr val="tx1"/>
              </a:solidFill>
              <a:latin typeface="SST Arabic Medium" pitchFamily="34" charset="-78"/>
              <a:cs typeface="SST Arabic Medium" pitchFamily="34" charset="-78"/>
            </a:endParaRPr>
          </a:p>
          <a:p>
            <a:pPr algn="ctr"/>
            <a:r>
              <a:rPr lang="ar-SA" sz="900" dirty="0">
                <a:solidFill>
                  <a:schemeClr val="tx1"/>
                </a:solidFill>
                <a:latin typeface="SST Arabic Medium" pitchFamily="34" charset="-78"/>
                <a:cs typeface="SST Arabic Medium" pitchFamily="34" charset="-78"/>
              </a:rPr>
              <a:t>نسبة العينات الملوثة في نطاق البلديات</a:t>
            </a:r>
          </a:p>
          <a:p>
            <a:pPr algn="ctr"/>
            <a:endParaRPr lang="ar-SA" sz="1600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710117" y="1245140"/>
            <a:ext cx="3025301" cy="23778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ar-SA" sz="900" dirty="0" smtClean="0">
                <a:solidFill>
                  <a:schemeClr val="tx1"/>
                </a:solidFill>
                <a:latin typeface="SST Arabic Medium" pitchFamily="34" charset="-78"/>
                <a:cs typeface="SST Arabic Medium" pitchFamily="34" charset="-78"/>
              </a:rPr>
              <a:t>أعداد العينات حسب نطاق البلديات</a:t>
            </a:r>
            <a:endParaRPr lang="ar-SA" sz="900" dirty="0">
              <a:solidFill>
                <a:schemeClr val="tx1"/>
              </a:solidFill>
              <a:latin typeface="SST Arabic Medium" pitchFamily="34" charset="-78"/>
              <a:cs typeface="SST Arabic Medium" pitchFamily="34" charset="-78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1225631" y="4036978"/>
            <a:ext cx="1994278" cy="3501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ar-SA" sz="800" dirty="0">
                <a:latin typeface="SST Arabic Medium" pitchFamily="34" charset="-78"/>
                <a:cs typeface="SST Arabic Medium" pitchFamily="34" charset="-78"/>
              </a:rPr>
              <a:t>إجمالي العينات التي تم تحليلها</a:t>
            </a:r>
          </a:p>
        </p:txBody>
      </p:sp>
    </p:spTree>
    <p:extLst>
      <p:ext uri="{BB962C8B-B14F-4D97-AF65-F5344CB8AC3E}">
        <p14:creationId xmlns:p14="http://schemas.microsoft.com/office/powerpoint/2010/main" val="262636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203410" y="2253659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graphicFrame>
        <p:nvGraphicFramePr>
          <p:cNvPr id="18" name="جدول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463554"/>
              </p:ext>
            </p:extLst>
          </p:nvPr>
        </p:nvGraphicFramePr>
        <p:xfrm>
          <a:off x="300998" y="1762480"/>
          <a:ext cx="3512245" cy="982357"/>
        </p:xfrm>
        <a:graphic>
          <a:graphicData uri="http://schemas.openxmlformats.org/drawingml/2006/table">
            <a:tbl>
              <a:tblPr rtl="1" firstRow="1" firstCol="1" bandRow="1">
                <a:tableStyleId>{0505E3EF-67EA-436B-97B2-0124C06EBD24}</a:tableStyleId>
              </a:tblPr>
              <a:tblGrid>
                <a:gridCol w="964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626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kern="1200" dirty="0" smtClean="0">
                        <a:latin typeface="SST Arabic Medium" pitchFamily="34" charset="-78"/>
                        <a:cs typeface="SST Arabic Medium" pitchFamily="34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0" kern="120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سلطة خضراء</a:t>
                      </a:r>
                      <a:endParaRPr lang="en-US" sz="800" b="0" kern="1200" dirty="0" smtClean="0">
                        <a:latin typeface="SST Arabic Medium" pitchFamily="34" charset="-78"/>
                        <a:cs typeface="SST Arabic Medium" pitchFamily="34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kern="1200" dirty="0" smtClean="0">
                        <a:solidFill>
                          <a:schemeClr val="bg1"/>
                        </a:solidFill>
                        <a:latin typeface="SST Arabic Medium" pitchFamily="34" charset="-78"/>
                        <a:ea typeface="+mn-ea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0" kern="120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خس</a:t>
                      </a:r>
                      <a:endParaRPr lang="en-US" sz="800" b="0" kern="1200" dirty="0">
                        <a:solidFill>
                          <a:schemeClr val="bg1"/>
                        </a:solidFill>
                        <a:latin typeface="SST Arabic Medium" pitchFamily="34" charset="-78"/>
                        <a:ea typeface="+mn-ea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0" kern="120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طحينة</a:t>
                      </a:r>
                      <a:endParaRPr lang="en-US" sz="800" b="0" kern="1200" dirty="0">
                        <a:solidFill>
                          <a:schemeClr val="bg1"/>
                        </a:solidFill>
                        <a:latin typeface="SST Arabic Medium" pitchFamily="34" charset="-78"/>
                        <a:ea typeface="+mn-ea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0" kern="120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جرجير</a:t>
                      </a:r>
                      <a:endParaRPr lang="en-US" sz="800" b="0" kern="1200" dirty="0">
                        <a:solidFill>
                          <a:schemeClr val="bg1"/>
                        </a:solidFill>
                        <a:latin typeface="SST Arabic Medium" pitchFamily="34" charset="-78"/>
                        <a:ea typeface="+mn-ea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097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0" kern="120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20</a:t>
                      </a:r>
                      <a:endParaRPr lang="en-US" sz="800" b="0" kern="1200" dirty="0">
                        <a:solidFill>
                          <a:schemeClr val="dk1"/>
                        </a:solidFill>
                        <a:latin typeface="SST Arabic Medium" pitchFamily="34" charset="-78"/>
                        <a:ea typeface="+mn-ea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0" kern="120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9</a:t>
                      </a:r>
                      <a:endParaRPr lang="en-US" sz="800" b="0" kern="1200" dirty="0">
                        <a:solidFill>
                          <a:schemeClr val="dk1"/>
                        </a:solidFill>
                        <a:latin typeface="SST Arabic Medium" pitchFamily="34" charset="-78"/>
                        <a:ea typeface="+mn-ea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0" kern="120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2</a:t>
                      </a:r>
                      <a:endParaRPr lang="en-US" sz="800" b="0" kern="1200" dirty="0">
                        <a:solidFill>
                          <a:schemeClr val="dk1"/>
                        </a:solidFill>
                        <a:latin typeface="SST Arabic Medium" pitchFamily="34" charset="-78"/>
                        <a:ea typeface="+mn-ea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0" kern="120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8</a:t>
                      </a:r>
                      <a:endParaRPr lang="en-US" sz="800" b="0" kern="1200" dirty="0">
                        <a:solidFill>
                          <a:schemeClr val="dk1"/>
                        </a:solidFill>
                        <a:latin typeface="SST Arabic Medium" pitchFamily="34" charset="-78"/>
                        <a:ea typeface="+mn-ea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6145132" y="1362242"/>
            <a:ext cx="3373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ar-SA" sz="1400" b="1" dirty="0">
                <a:solidFill>
                  <a:srgbClr val="C00000"/>
                </a:solidFill>
                <a:latin typeface="SST Arabic Medium" pitchFamily="34" charset="-78"/>
                <a:cs typeface="SST Arabic Medium" pitchFamily="34" charset="-78"/>
              </a:rPr>
              <a:t>اعداد العينات الملوثة حسب نوع البكتيريا</a:t>
            </a:r>
            <a:endParaRPr lang="en-US" sz="1400" b="1" dirty="0">
              <a:solidFill>
                <a:srgbClr val="C00000"/>
              </a:solidFill>
              <a:latin typeface="SST Arabic Medium" pitchFamily="34" charset="-78"/>
              <a:cs typeface="SST Arabic Medium" pitchFamily="34" charset="-78"/>
            </a:endParaRPr>
          </a:p>
        </p:txBody>
      </p:sp>
      <p:graphicFrame>
        <p:nvGraphicFramePr>
          <p:cNvPr id="10" name="مخطط 9"/>
          <p:cNvGraphicFramePr/>
          <p:nvPr>
            <p:extLst>
              <p:ext uri="{D42A27DB-BD31-4B8C-83A1-F6EECF244321}">
                <p14:modId xmlns:p14="http://schemas.microsoft.com/office/powerpoint/2010/main" val="4241428484"/>
              </p:ext>
            </p:extLst>
          </p:nvPr>
        </p:nvGraphicFramePr>
        <p:xfrm>
          <a:off x="300999" y="3572744"/>
          <a:ext cx="3580338" cy="2296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مستطيل 18"/>
          <p:cNvSpPr/>
          <p:nvPr/>
        </p:nvSpPr>
        <p:spPr>
          <a:xfrm>
            <a:off x="4870745" y="3264967"/>
            <a:ext cx="46474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ar-SA" sz="1400" b="1" dirty="0">
                <a:solidFill>
                  <a:srgbClr val="C00000"/>
                </a:solidFill>
                <a:latin typeface="SST Arabic Medium" pitchFamily="34" charset="-78"/>
                <a:cs typeface="SST Arabic Medium" pitchFamily="34" charset="-78"/>
              </a:rPr>
              <a:t>نتائج قياس الأثر المتبقي من المبيدات الحشرية في الأغذية</a:t>
            </a:r>
            <a:endParaRPr lang="en-US" sz="1400" b="1" dirty="0">
              <a:solidFill>
                <a:srgbClr val="C00000"/>
              </a:solidFill>
              <a:latin typeface="SST Arabic Medium" pitchFamily="34" charset="-78"/>
              <a:cs typeface="SST Arabic Medium" pitchFamily="34" charset="-78"/>
            </a:endParaRP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3E35D8B5-7A6C-4A78-AF9A-091E22BAD9EA}"/>
              </a:ext>
            </a:extLst>
          </p:cNvPr>
          <p:cNvSpPr/>
          <p:nvPr/>
        </p:nvSpPr>
        <p:spPr>
          <a:xfrm>
            <a:off x="2786381" y="747316"/>
            <a:ext cx="49055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latin typeface="SST Arabic Medium" pitchFamily="34" charset="-78"/>
                <a:cs typeface="SST Arabic Medium" pitchFamily="34" charset="-78"/>
              </a:rPr>
              <a:t>التقرير أعمال ادارة ( مختبر السلامة الغذائية ) خلال الربع السنوي  </a:t>
            </a:r>
            <a:r>
              <a:rPr lang="ar-SA" sz="1200" b="1" dirty="0" smtClean="0">
                <a:latin typeface="SST Arabic Medium" pitchFamily="34" charset="-78"/>
                <a:cs typeface="SST Arabic Medium" pitchFamily="34" charset="-78"/>
              </a:rPr>
              <a:t>الرابع </a:t>
            </a:r>
            <a:r>
              <a:rPr lang="ar-SA" sz="1200" b="1" dirty="0">
                <a:latin typeface="SST Arabic Medium" pitchFamily="34" charset="-78"/>
                <a:cs typeface="SST Arabic Medium" pitchFamily="34" charset="-78"/>
              </a:rPr>
              <a:t>2021م</a:t>
            </a:r>
            <a:endParaRPr lang="en-US" sz="1200" dirty="0">
              <a:latin typeface="SST Arabic Medium" pitchFamily="34" charset="-78"/>
              <a:cs typeface="SST Arabic Medium" pitchFamily="34" charset="-78"/>
            </a:endParaRPr>
          </a:p>
        </p:txBody>
      </p:sp>
      <p:pic>
        <p:nvPicPr>
          <p:cNvPr id="15" name="صورة 14">
            <a:extLst>
              <a:ext uri="{FF2B5EF4-FFF2-40B4-BE49-F238E27FC236}">
                <a16:creationId xmlns:a16="http://schemas.microsoft.com/office/drawing/2014/main" id="{DCE44FF2-924D-43BF-A0C5-E9CB0107F9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608" y="441500"/>
            <a:ext cx="1423222" cy="692323"/>
          </a:xfrm>
          <a:prstGeom prst="rect">
            <a:avLst/>
          </a:prstGeom>
        </p:spPr>
      </p:pic>
      <p:pic>
        <p:nvPicPr>
          <p:cNvPr id="24" name="Picture 2" descr="C:\Users\n-ali\Desktop\شعار الرؤية.png">
            <a:extLst>
              <a:ext uri="{FF2B5EF4-FFF2-40B4-BE49-F238E27FC236}">
                <a16:creationId xmlns:a16="http://schemas.microsoft.com/office/drawing/2014/main" id="{18B2CE58-1620-4ABB-90C2-F9921CE5B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125" y="427997"/>
            <a:ext cx="1474976" cy="705827"/>
          </a:xfrm>
          <a:prstGeom prst="rect">
            <a:avLst/>
          </a:prstGeom>
          <a:noFill/>
        </p:spPr>
      </p:pic>
      <p:sp>
        <p:nvSpPr>
          <p:cNvPr id="26" name="TextBox 4">
            <a:extLst>
              <a:ext uri="{FF2B5EF4-FFF2-40B4-BE49-F238E27FC236}">
                <a16:creationId xmlns:a16="http://schemas.microsoft.com/office/drawing/2014/main" id="{4540FF28-DB28-4F1D-8DE9-1E6ACD71178D}"/>
              </a:ext>
            </a:extLst>
          </p:cNvPr>
          <p:cNvSpPr txBox="1"/>
          <p:nvPr/>
        </p:nvSpPr>
        <p:spPr>
          <a:xfrm>
            <a:off x="3293750" y="71626"/>
            <a:ext cx="3318537" cy="4770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الإدارة العامة للمنشآت التجارية</a:t>
            </a:r>
          </a:p>
        </p:txBody>
      </p:sp>
      <p:sp>
        <p:nvSpPr>
          <p:cNvPr id="22" name="Rectangle: Rounded Corners 11">
            <a:extLst>
              <a:ext uri="{FF2B5EF4-FFF2-40B4-BE49-F238E27FC236}">
                <a16:creationId xmlns:a16="http://schemas.microsoft.com/office/drawing/2014/main" id="{427AA0CE-3C44-4557-BD0C-91528C8BB9CA}"/>
              </a:ext>
            </a:extLst>
          </p:cNvPr>
          <p:cNvSpPr/>
          <p:nvPr/>
        </p:nvSpPr>
        <p:spPr>
          <a:xfrm>
            <a:off x="140356" y="6143348"/>
            <a:ext cx="321284" cy="37780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7" name="جدول 3">
            <a:extLst>
              <a:ext uri="{FF2B5EF4-FFF2-40B4-BE49-F238E27FC236}">
                <a16:creationId xmlns:a16="http://schemas.microsoft.com/office/drawing/2014/main" id="{B649CB35-35CB-4368-A8F7-A432194FB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712957"/>
              </p:ext>
            </p:extLst>
          </p:nvPr>
        </p:nvGraphicFramePr>
        <p:xfrm>
          <a:off x="4011387" y="1759396"/>
          <a:ext cx="5720478" cy="988525"/>
        </p:xfrm>
        <a:graphic>
          <a:graphicData uri="http://schemas.openxmlformats.org/drawingml/2006/table">
            <a:tbl>
              <a:tblPr rtl="1" firstRow="1" bandRow="1">
                <a:tableStyleId>{0505E3EF-67EA-436B-97B2-0124C06EBD24}</a:tableStyleId>
              </a:tblPr>
              <a:tblGrid>
                <a:gridCol w="718680">
                  <a:extLst>
                    <a:ext uri="{9D8B030D-6E8A-4147-A177-3AD203B41FA5}">
                      <a16:colId xmlns:a16="http://schemas.microsoft.com/office/drawing/2014/main" val="371964891"/>
                    </a:ext>
                  </a:extLst>
                </a:gridCol>
                <a:gridCol w="725219">
                  <a:extLst>
                    <a:ext uri="{9D8B030D-6E8A-4147-A177-3AD203B41FA5}">
                      <a16:colId xmlns:a16="http://schemas.microsoft.com/office/drawing/2014/main" val="393846000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4782014"/>
                    </a:ext>
                  </a:extLst>
                </a:gridCol>
                <a:gridCol w="1167320">
                  <a:extLst>
                    <a:ext uri="{9D8B030D-6E8A-4147-A177-3AD203B41FA5}">
                      <a16:colId xmlns:a16="http://schemas.microsoft.com/office/drawing/2014/main" val="3538281588"/>
                    </a:ext>
                  </a:extLst>
                </a:gridCol>
                <a:gridCol w="1007478">
                  <a:extLst>
                    <a:ext uri="{9D8B030D-6E8A-4147-A177-3AD203B41FA5}">
                      <a16:colId xmlns:a16="http://schemas.microsoft.com/office/drawing/2014/main" val="1692369497"/>
                    </a:ext>
                  </a:extLst>
                </a:gridCol>
                <a:gridCol w="11971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4244">
                <a:tc>
                  <a:txBody>
                    <a:bodyPr/>
                    <a:lstStyle/>
                    <a:p>
                      <a:pPr lvl="0" algn="ctr" rtl="1"/>
                      <a:r>
                        <a:rPr lang="ar-SA" sz="7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اشريشياكولاي</a:t>
                      </a:r>
                      <a:endParaRPr lang="en-US" sz="7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SST Arabic Medium" pitchFamily="34" charset="-78"/>
                        <a:cs typeface="SST Arabic Medium" pitchFamily="34" charset="-78"/>
                      </a:endParaRPr>
                    </a:p>
                    <a:p>
                      <a:pPr lvl="0" algn="ctr" rtl="1"/>
                      <a:r>
                        <a:rPr lang="ar-SA" sz="700" b="0" u="sng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(</a:t>
                      </a:r>
                      <a:r>
                        <a:rPr lang="en-US" sz="700" b="0" u="sng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E.coli</a:t>
                      </a:r>
                      <a:r>
                        <a:rPr lang="ar-SA" sz="7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) </a:t>
                      </a:r>
                      <a:endParaRPr lang="ar-SA" sz="700" b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7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سالمونيلا (</a:t>
                      </a:r>
                      <a:r>
                        <a:rPr lang="en-US" sz="7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(</a:t>
                      </a:r>
                      <a:r>
                        <a:rPr lang="en-US" sz="700" b="0" u="sng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Salmonella</a:t>
                      </a:r>
                    </a:p>
                    <a:p>
                      <a:pPr lvl="0" algn="ctr" rtl="1"/>
                      <a:endParaRPr lang="ar-SA" sz="700" b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7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SST Arabic Medium" pitchFamily="34" charset="-78"/>
                          <a:cs typeface="SST Arabic Medium" pitchFamily="34" charset="-78"/>
                        </a:rPr>
                        <a:t>بسيلس سيريس (</a:t>
                      </a:r>
                      <a:r>
                        <a:rPr lang="en-US" sz="7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SST Arabic Medium" pitchFamily="34" charset="-78"/>
                          <a:cs typeface="SST Arabic Medium" pitchFamily="34" charset="-78"/>
                        </a:rPr>
                        <a:t>(</a:t>
                      </a:r>
                      <a:r>
                        <a:rPr lang="en-US" sz="700" b="0" u="sng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SST Arabic Medium" pitchFamily="34" charset="-78"/>
                          <a:cs typeface="SST Arabic Medium" pitchFamily="34" charset="-78"/>
                        </a:rPr>
                        <a:t>Bacillus</a:t>
                      </a:r>
                      <a:r>
                        <a:rPr lang="en-US" sz="7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SST Arabic Medium" pitchFamily="34" charset="-78"/>
                          <a:cs typeface="SST Arabic Medium" pitchFamily="34" charset="-78"/>
                        </a:rPr>
                        <a:t> </a:t>
                      </a:r>
                      <a:r>
                        <a:rPr lang="en-US" sz="700" b="0" u="sng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SST Arabic Medium" pitchFamily="34" charset="-78"/>
                          <a:cs typeface="SST Arabic Medium" pitchFamily="34" charset="-78"/>
                        </a:rPr>
                        <a:t>Cereus</a:t>
                      </a:r>
                    </a:p>
                    <a:p>
                      <a:pPr lvl="0" algn="ctr" rtl="1"/>
                      <a:endParaRPr lang="ar-SA" sz="700" b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7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ستافيلوكوكس </a:t>
                      </a:r>
                      <a:r>
                        <a:rPr lang="ar-SA" sz="700" b="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أوريس</a:t>
                      </a:r>
                      <a:r>
                        <a:rPr lang="ar-SA" sz="7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 </a:t>
                      </a:r>
                      <a:r>
                        <a:rPr lang="en-US" sz="7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 </a:t>
                      </a:r>
                      <a:r>
                        <a:rPr lang="ar-SA" sz="7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(</a:t>
                      </a:r>
                      <a:r>
                        <a:rPr lang="en-US" sz="7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(</a:t>
                      </a:r>
                      <a:r>
                        <a:rPr lang="en-US" sz="600" b="0" u="sng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Staphylococcus </a:t>
                      </a:r>
                      <a:r>
                        <a:rPr lang="en-US" sz="600" b="0" u="non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 </a:t>
                      </a:r>
                      <a:r>
                        <a:rPr lang="en-US" sz="600" b="0" u="sng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aureus</a:t>
                      </a:r>
                      <a:endParaRPr lang="en-US" sz="600" b="0" u="sng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SST Arabic Medium" pitchFamily="34" charset="-78"/>
                        <a:cs typeface="SST Arabic Medium" pitchFamily="34" charset="-78"/>
                      </a:endParaRPr>
                    </a:p>
                    <a:p>
                      <a:pPr lvl="0" algn="ctr" rtl="1"/>
                      <a:endParaRPr lang="ar-SA" sz="700" b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7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 </a:t>
                      </a:r>
                      <a:r>
                        <a:rPr lang="ar-SA" sz="700" b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كوليفورم</a:t>
                      </a:r>
                      <a:endParaRPr lang="en-US" sz="7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SST Arabic Medium" pitchFamily="34" charset="-78"/>
                        <a:cs typeface="SST Arabic Medium" pitchFamily="34" charset="-78"/>
                      </a:endParaRPr>
                    </a:p>
                    <a:p>
                      <a:pPr lvl="0" algn="ctr" rtl="1"/>
                      <a:r>
                        <a:rPr lang="ar-SA" sz="700" b="0" u="sng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(</a:t>
                      </a:r>
                      <a:r>
                        <a:rPr lang="en-US" sz="700" b="0" u="sng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(Coliform</a:t>
                      </a:r>
                      <a:endParaRPr lang="ar-SA" sz="700" b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ar-SA" sz="700" b="0" u="sng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SST Arabic Medium" pitchFamily="34" charset="-78"/>
                          <a:ea typeface="+mn-ea"/>
                          <a:cs typeface="SST Arabic Medium" pitchFamily="34" charset="-78"/>
                        </a:rPr>
                        <a:t>شوائب</a:t>
                      </a:r>
                      <a:endParaRPr lang="ar-SA" sz="700" b="0" u="sng" kern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SST Arabic Medium" pitchFamily="34" charset="-78"/>
                        <a:ea typeface="+mn-ea"/>
                        <a:cs typeface="SST Arabic Medium" pitchFamily="34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6841302"/>
                  </a:ext>
                </a:extLst>
              </a:tr>
              <a:tr h="454281">
                <a:tc>
                  <a:txBody>
                    <a:bodyPr/>
                    <a:lstStyle/>
                    <a:p>
                      <a:pPr algn="ctr" rtl="1"/>
                      <a:r>
                        <a:rPr lang="ar-SA" sz="700" b="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(52)</a:t>
                      </a:r>
                    </a:p>
                    <a:p>
                      <a:pPr algn="ctr" rtl="1"/>
                      <a:r>
                        <a:rPr lang="ar-SA" sz="700" b="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عينة </a:t>
                      </a:r>
                      <a:r>
                        <a:rPr lang="ar-SA" sz="7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ملوثة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700" b="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(2)</a:t>
                      </a:r>
                    </a:p>
                    <a:p>
                      <a:pPr algn="ctr" rtl="1"/>
                      <a:r>
                        <a:rPr lang="ar-SA" sz="700" b="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 </a:t>
                      </a:r>
                      <a:r>
                        <a:rPr lang="ar-SA" sz="7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عينة ملوثة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7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(0) </a:t>
                      </a:r>
                      <a:endParaRPr lang="ar-SA" sz="700" b="0" dirty="0" smtClean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700" b="0" dirty="0" smtClean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عينة </a:t>
                      </a:r>
                      <a:r>
                        <a:rPr lang="ar-SA" sz="7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ملوثة</a:t>
                      </a:r>
                    </a:p>
                    <a:p>
                      <a:pPr algn="ctr" rtl="1"/>
                      <a:endParaRPr lang="ar-SA" sz="700" b="0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700" b="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(40) </a:t>
                      </a:r>
                    </a:p>
                    <a:p>
                      <a:pPr algn="ctr" rtl="1"/>
                      <a:r>
                        <a:rPr lang="ar-SA" sz="700" b="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عينة </a:t>
                      </a:r>
                      <a:r>
                        <a:rPr lang="ar-SA" sz="7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ملوثة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700" b="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(0)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700" b="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عينة </a:t>
                      </a:r>
                      <a:r>
                        <a:rPr lang="ar-SA" sz="7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ملوثة</a:t>
                      </a:r>
                    </a:p>
                    <a:p>
                      <a:pPr algn="ctr" rtl="1"/>
                      <a:endParaRPr lang="ar-SA" sz="700" b="0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700" b="0" dirty="0" smtClean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(1) </a:t>
                      </a:r>
                    </a:p>
                    <a:p>
                      <a:pPr algn="ctr" rtl="1"/>
                      <a:r>
                        <a:rPr lang="ar-SA" sz="700" b="0" dirty="0" smtClean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عينة ملوثة</a:t>
                      </a:r>
                      <a:endParaRPr lang="ar-SA" sz="700" b="0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328608"/>
                  </a:ext>
                </a:extLst>
              </a:tr>
            </a:tbl>
          </a:graphicData>
        </a:graphic>
      </p:graphicFrame>
      <p:sp>
        <p:nvSpPr>
          <p:cNvPr id="2" name="مستطيل مستدير الزوايا 1"/>
          <p:cNvSpPr/>
          <p:nvPr/>
        </p:nvSpPr>
        <p:spPr>
          <a:xfrm>
            <a:off x="680936" y="3467918"/>
            <a:ext cx="2927878" cy="20965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1100" dirty="0">
              <a:solidFill>
                <a:schemeClr val="tx1"/>
              </a:solidFill>
            </a:endParaRPr>
          </a:p>
          <a:p>
            <a:pPr algn="ctr"/>
            <a:endParaRPr lang="ar-SA" sz="1100" dirty="0">
              <a:solidFill>
                <a:schemeClr val="tx1"/>
              </a:solidFill>
            </a:endParaRPr>
          </a:p>
          <a:p>
            <a:pPr algn="ctr"/>
            <a:r>
              <a:rPr lang="ar-SA" sz="800" dirty="0">
                <a:solidFill>
                  <a:schemeClr val="tx1"/>
                </a:solidFill>
                <a:latin typeface="SST Arabic Medium" pitchFamily="34" charset="-78"/>
                <a:cs typeface="SST Arabic Medium" pitchFamily="34" charset="-78"/>
              </a:rPr>
              <a:t>العينات الأكثر تلوثا في نطاق العاصمة المقدسة</a:t>
            </a:r>
          </a:p>
          <a:p>
            <a:pPr algn="ctr"/>
            <a:endParaRPr lang="ar-SA" dirty="0"/>
          </a:p>
        </p:txBody>
      </p:sp>
      <p:graphicFrame>
        <p:nvGraphicFramePr>
          <p:cNvPr id="16" name="جدول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553788"/>
              </p:ext>
            </p:extLst>
          </p:nvPr>
        </p:nvGraphicFramePr>
        <p:xfrm>
          <a:off x="4591453" y="3621128"/>
          <a:ext cx="4980632" cy="2301240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245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5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5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1576"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نوع العينة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العدد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مطابق</a:t>
                      </a:r>
                      <a:endParaRPr lang="ar-SA" sz="1000" b="0" dirty="0"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غير مطابق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8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900" b="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كزبرة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9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9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9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058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900" b="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بقدونس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9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9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2356347"/>
                  </a:ext>
                </a:extLst>
              </a:tr>
              <a:tr h="215058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900" b="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جرجير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7413936"/>
                  </a:ext>
                </a:extLst>
              </a:tr>
              <a:tr h="215058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900" b="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خس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229343"/>
                  </a:ext>
                </a:extLst>
              </a:tr>
              <a:tr h="215058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900" b="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حبق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3645315"/>
                  </a:ext>
                </a:extLst>
              </a:tr>
              <a:tr h="215058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900" b="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نعناع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9144727"/>
                  </a:ext>
                </a:extLst>
              </a:tr>
              <a:tr h="215058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900" b="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ملوخية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905342"/>
                  </a:ext>
                </a:extLst>
              </a:tr>
              <a:tr h="215058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900" b="0" dirty="0">
                          <a:solidFill>
                            <a:schemeClr val="tx1"/>
                          </a:solidFill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رجلة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  <a:endParaRPr kumimoji="0" lang="ar-S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ST Arabic Medium" panose="020B0604030504020204" pitchFamily="34" charset="-78"/>
                        <a:ea typeface="+mn-ea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ST Arabic Medium" panose="020B0604030504020204" pitchFamily="34" charset="-78"/>
                          <a:ea typeface="+mn-ea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6993586"/>
                  </a:ext>
                </a:extLst>
              </a:tr>
              <a:tr h="215058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9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الإجمالي</a:t>
                      </a:r>
                      <a:endParaRPr lang="ar-SA" sz="900" b="0" dirty="0">
                        <a:solidFill>
                          <a:schemeClr val="tx1"/>
                        </a:solidFill>
                        <a:latin typeface="SST Arabic Medium" panose="020B0604030504020204" pitchFamily="34" charset="-78"/>
                        <a:cs typeface="SST Arabic Medium" panose="020B0604030504020204" pitchFamily="34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9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9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ar-SA" sz="900" b="0" dirty="0">
                          <a:latin typeface="SST Arabic Medium" panose="020B0604030504020204" pitchFamily="34" charset="-78"/>
                          <a:cs typeface="SST Arabic Medium" panose="020B0604030504020204" pitchFamily="34" charset="-78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2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203410" y="2253659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2716231" y="760147"/>
            <a:ext cx="485427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latin typeface="SST Arabic Medium" pitchFamily="34" charset="-78"/>
                <a:cs typeface="SST Arabic Medium" pitchFamily="34" charset="-78"/>
              </a:rPr>
              <a:t>تقرير أعمال ( إدارة مختبر السلامة الغذائية ) خلال الربع السنوي  </a:t>
            </a:r>
            <a:r>
              <a:rPr lang="ar-SA" sz="1200" b="1" dirty="0" smtClean="0">
                <a:latin typeface="SST Arabic Medium" pitchFamily="34" charset="-78"/>
                <a:cs typeface="SST Arabic Medium" pitchFamily="34" charset="-78"/>
              </a:rPr>
              <a:t>الرابع  </a:t>
            </a:r>
            <a:r>
              <a:rPr lang="ar-SA" sz="1200" b="1" dirty="0">
                <a:latin typeface="SST Arabic Medium" pitchFamily="34" charset="-78"/>
                <a:cs typeface="SST Arabic Medium" pitchFamily="34" charset="-78"/>
              </a:rPr>
              <a:t>2021م</a:t>
            </a:r>
            <a:endParaRPr lang="en-US" sz="1200" dirty="0">
              <a:latin typeface="SST Arabic Medium" pitchFamily="34" charset="-78"/>
              <a:cs typeface="SST Arabic Medium" pitchFamily="34" charset="-78"/>
            </a:endParaRPr>
          </a:p>
          <a:p>
            <a:endParaRPr lang="en-US" dirty="0">
              <a:cs typeface="AL-Mohanad" pitchFamily="2" charset="-78"/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94407" y="6277671"/>
            <a:ext cx="473152" cy="28845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18" name="صورة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608" y="441500"/>
            <a:ext cx="1423222" cy="692323"/>
          </a:xfrm>
          <a:prstGeom prst="rect">
            <a:avLst/>
          </a:prstGeom>
        </p:spPr>
      </p:pic>
      <p:pic>
        <p:nvPicPr>
          <p:cNvPr id="22" name="Picture 2" descr="C:\Users\n-ali\Desktop\شعار الرؤية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125" y="427997"/>
            <a:ext cx="1474976" cy="705827"/>
          </a:xfrm>
          <a:prstGeom prst="rect">
            <a:avLst/>
          </a:prstGeom>
          <a:noFill/>
        </p:spPr>
      </p:pic>
      <p:graphicFrame>
        <p:nvGraphicFramePr>
          <p:cNvPr id="8" name="جدول 16">
            <a:extLst>
              <a:ext uri="{FF2B5EF4-FFF2-40B4-BE49-F238E27FC236}">
                <a16:creationId xmlns:a16="http://schemas.microsoft.com/office/drawing/2014/main" id="{8FCBA3E4-D8D8-4096-AB51-4B366D72E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230153"/>
              </p:ext>
            </p:extLst>
          </p:nvPr>
        </p:nvGraphicFramePr>
        <p:xfrm>
          <a:off x="5536454" y="1964987"/>
          <a:ext cx="3443304" cy="104604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21652">
                  <a:extLst>
                    <a:ext uri="{9D8B030D-6E8A-4147-A177-3AD203B41FA5}">
                      <a16:colId xmlns:a16="http://schemas.microsoft.com/office/drawing/2014/main" val="1504577768"/>
                    </a:ext>
                  </a:extLst>
                </a:gridCol>
                <a:gridCol w="1721652">
                  <a:extLst>
                    <a:ext uri="{9D8B030D-6E8A-4147-A177-3AD203B41FA5}">
                      <a16:colId xmlns:a16="http://schemas.microsoft.com/office/drawing/2014/main" val="2474490243"/>
                    </a:ext>
                  </a:extLst>
                </a:gridCol>
              </a:tblGrid>
              <a:tr h="282436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SST Arabic Medium" pitchFamily="34" charset="-78"/>
                          <a:cs typeface="SST Arabic Medium" pitchFamily="34" charset="-78"/>
                        </a:rPr>
                        <a:t>عينات المياه </a:t>
                      </a:r>
                      <a:endParaRPr lang="en-US" sz="1000" b="0" dirty="0">
                        <a:solidFill>
                          <a:srgbClr val="002060"/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89662"/>
                  </a:ext>
                </a:extLst>
              </a:tr>
              <a:tr h="381803">
                <a:tc>
                  <a:txBody>
                    <a:bodyPr/>
                    <a:lstStyle/>
                    <a:p>
                      <a:pPr algn="ctr"/>
                      <a:r>
                        <a:rPr lang="ar-SA" sz="900" b="0" dirty="0">
                          <a:latin typeface="SST Arabic Medium" pitchFamily="34" charset="-78"/>
                          <a:cs typeface="SST Arabic Medium" pitchFamily="34" charset="-78"/>
                        </a:rPr>
                        <a:t>عدد الإختبارات</a:t>
                      </a:r>
                      <a:endParaRPr lang="en-US" sz="9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900" b="0" dirty="0">
                          <a:latin typeface="SST Arabic Medium" pitchFamily="34" charset="-78"/>
                          <a:cs typeface="SST Arabic Medium" pitchFamily="34" charset="-78"/>
                        </a:rPr>
                        <a:t>عدد العينات</a:t>
                      </a:r>
                      <a:endParaRPr lang="en-US" sz="9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222895"/>
                  </a:ext>
                </a:extLst>
              </a:tr>
              <a:tr h="381803">
                <a:tc>
                  <a:txBody>
                    <a:bodyPr/>
                    <a:lstStyle/>
                    <a:p>
                      <a:pPr algn="ctr"/>
                      <a:r>
                        <a:rPr lang="ar-SA" sz="900" b="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19245</a:t>
                      </a:r>
                      <a:endParaRPr lang="en-US" sz="900" b="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1283</a:t>
                      </a:r>
                      <a:endParaRPr lang="en-US" sz="900" b="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522022"/>
                  </a:ext>
                </a:extLst>
              </a:tr>
            </a:tbl>
          </a:graphicData>
        </a:graphic>
      </p:graphicFrame>
      <p:graphicFrame>
        <p:nvGraphicFramePr>
          <p:cNvPr id="17" name="جدول 16">
            <a:extLst>
              <a:ext uri="{FF2B5EF4-FFF2-40B4-BE49-F238E27FC236}">
                <a16:creationId xmlns:a16="http://schemas.microsoft.com/office/drawing/2014/main" id="{A7975F9E-0F76-4294-9C51-2A2C1C2C8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043341"/>
              </p:ext>
            </p:extLst>
          </p:nvPr>
        </p:nvGraphicFramePr>
        <p:xfrm>
          <a:off x="1237528" y="1984442"/>
          <a:ext cx="3443304" cy="102658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21652">
                  <a:extLst>
                    <a:ext uri="{9D8B030D-6E8A-4147-A177-3AD203B41FA5}">
                      <a16:colId xmlns:a16="http://schemas.microsoft.com/office/drawing/2014/main" val="1504577768"/>
                    </a:ext>
                  </a:extLst>
                </a:gridCol>
                <a:gridCol w="1721652">
                  <a:extLst>
                    <a:ext uri="{9D8B030D-6E8A-4147-A177-3AD203B41FA5}">
                      <a16:colId xmlns:a16="http://schemas.microsoft.com/office/drawing/2014/main" val="2474490243"/>
                    </a:ext>
                  </a:extLst>
                </a:gridCol>
              </a:tblGrid>
              <a:tr h="262980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0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SST Arabic Medium" pitchFamily="34" charset="-78"/>
                          <a:cs typeface="SST Arabic Medium" pitchFamily="34" charset="-78"/>
                        </a:rPr>
                        <a:t>عينات الأغذية </a:t>
                      </a:r>
                      <a:endParaRPr lang="en-US" sz="1000" b="0" dirty="0">
                        <a:solidFill>
                          <a:srgbClr val="002060"/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89662"/>
                  </a:ext>
                </a:extLst>
              </a:tr>
              <a:tr h="381803">
                <a:tc>
                  <a:txBody>
                    <a:bodyPr/>
                    <a:lstStyle/>
                    <a:p>
                      <a:pPr algn="ctr"/>
                      <a:r>
                        <a:rPr lang="ar-SA" sz="900" b="0" dirty="0">
                          <a:latin typeface="SST Arabic Medium" pitchFamily="34" charset="-78"/>
                          <a:cs typeface="SST Arabic Medium" pitchFamily="34" charset="-78"/>
                        </a:rPr>
                        <a:t>عدد الإختبارات</a:t>
                      </a:r>
                      <a:endParaRPr lang="en-US" sz="9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900" b="0" dirty="0">
                          <a:latin typeface="SST Arabic Medium" pitchFamily="34" charset="-78"/>
                          <a:cs typeface="SST Arabic Medium" pitchFamily="34" charset="-78"/>
                        </a:rPr>
                        <a:t>عدد العينات</a:t>
                      </a:r>
                      <a:endParaRPr lang="en-US" sz="9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222895"/>
                  </a:ext>
                </a:extLst>
              </a:tr>
              <a:tr h="381803">
                <a:tc>
                  <a:txBody>
                    <a:bodyPr/>
                    <a:lstStyle/>
                    <a:p>
                      <a:pPr algn="ctr"/>
                      <a:r>
                        <a:rPr lang="ar-SA" sz="900" b="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11914</a:t>
                      </a:r>
                      <a:endParaRPr lang="en-US" sz="900" b="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900" b="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5957</a:t>
                      </a:r>
                      <a:endParaRPr lang="en-US" sz="900" b="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522022"/>
                  </a:ext>
                </a:extLst>
              </a:tr>
            </a:tbl>
          </a:graphicData>
        </a:graphic>
      </p:graphicFrame>
      <p:sp>
        <p:nvSpPr>
          <p:cNvPr id="29" name="TextBox 4">
            <a:extLst>
              <a:ext uri="{FF2B5EF4-FFF2-40B4-BE49-F238E27FC236}">
                <a16:creationId xmlns:a16="http://schemas.microsoft.com/office/drawing/2014/main" id="{D4DDF909-1B66-454F-9F50-A748931C916C}"/>
              </a:ext>
            </a:extLst>
          </p:cNvPr>
          <p:cNvSpPr txBox="1"/>
          <p:nvPr/>
        </p:nvSpPr>
        <p:spPr>
          <a:xfrm>
            <a:off x="3293750" y="71626"/>
            <a:ext cx="3318537" cy="4770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الإدارة العامة للمنشآت التجارية</a:t>
            </a:r>
          </a:p>
        </p:txBody>
      </p:sp>
      <p:graphicFrame>
        <p:nvGraphicFramePr>
          <p:cNvPr id="12" name="مخطط 11"/>
          <p:cNvGraphicFramePr/>
          <p:nvPr>
            <p:extLst>
              <p:ext uri="{D42A27DB-BD31-4B8C-83A1-F6EECF244321}">
                <p14:modId xmlns:p14="http://schemas.microsoft.com/office/powerpoint/2010/main" val="843543228"/>
              </p:ext>
            </p:extLst>
          </p:nvPr>
        </p:nvGraphicFramePr>
        <p:xfrm>
          <a:off x="5642044" y="3385226"/>
          <a:ext cx="3317130" cy="2373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مخطط 19"/>
          <p:cNvGraphicFramePr/>
          <p:nvPr>
            <p:extLst>
              <p:ext uri="{D42A27DB-BD31-4B8C-83A1-F6EECF244321}">
                <p14:modId xmlns:p14="http://schemas.microsoft.com/office/powerpoint/2010/main" val="1018676356"/>
              </p:ext>
            </p:extLst>
          </p:nvPr>
        </p:nvGraphicFramePr>
        <p:xfrm>
          <a:off x="1293779" y="3595993"/>
          <a:ext cx="3424136" cy="2373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31060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0203410" y="2253659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2736319" y="728290"/>
            <a:ext cx="484786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latin typeface="SST Arabic Medium" pitchFamily="34" charset="-78"/>
                <a:cs typeface="SST Arabic Medium" pitchFamily="34" charset="-78"/>
              </a:rPr>
              <a:t>تقرير أعمال ( إدارة مختبر السلامة الغذائية ) خلال الربع السنوي  </a:t>
            </a:r>
            <a:r>
              <a:rPr lang="ar-SA" sz="1200" b="1" dirty="0" smtClean="0">
                <a:latin typeface="SST Arabic Medium" pitchFamily="34" charset="-78"/>
                <a:cs typeface="SST Arabic Medium" pitchFamily="34" charset="-78"/>
              </a:rPr>
              <a:t>الرابع  </a:t>
            </a:r>
            <a:r>
              <a:rPr lang="ar-SA" sz="1200" b="1" dirty="0">
                <a:latin typeface="SST Arabic Medium" pitchFamily="34" charset="-78"/>
                <a:cs typeface="SST Arabic Medium" pitchFamily="34" charset="-78"/>
              </a:rPr>
              <a:t>2021م</a:t>
            </a:r>
            <a:endParaRPr lang="en-US" sz="1200" dirty="0">
              <a:latin typeface="SST Arabic Medium" pitchFamily="34" charset="-78"/>
              <a:cs typeface="SST Arabic Medium" pitchFamily="34" charset="-78"/>
            </a:endParaRPr>
          </a:p>
          <a:p>
            <a:endParaRPr lang="en-US" dirty="0">
              <a:cs typeface="AL-Mohanad" pitchFamily="2" charset="-78"/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94407" y="6277671"/>
            <a:ext cx="473152" cy="28845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4</a:t>
            </a:r>
            <a:endParaRPr lang="ar-SA" dirty="0">
              <a:solidFill>
                <a:schemeClr val="tx1"/>
              </a:solidFill>
            </a:endParaRPr>
          </a:p>
        </p:txBody>
      </p:sp>
      <p:pic>
        <p:nvPicPr>
          <p:cNvPr id="18" name="صورة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608" y="441500"/>
            <a:ext cx="1423222" cy="692323"/>
          </a:xfrm>
          <a:prstGeom prst="rect">
            <a:avLst/>
          </a:prstGeom>
        </p:spPr>
      </p:pic>
      <p:pic>
        <p:nvPicPr>
          <p:cNvPr id="22" name="Picture 2" descr="C:\Users\n-ali\Desktop\شعار الرؤية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125" y="427997"/>
            <a:ext cx="1474976" cy="705827"/>
          </a:xfrm>
          <a:prstGeom prst="rect">
            <a:avLst/>
          </a:prstGeom>
          <a:noFill/>
        </p:spPr>
      </p:pic>
      <p:sp>
        <p:nvSpPr>
          <p:cNvPr id="29" name="TextBox 4">
            <a:extLst>
              <a:ext uri="{FF2B5EF4-FFF2-40B4-BE49-F238E27FC236}">
                <a16:creationId xmlns:a16="http://schemas.microsoft.com/office/drawing/2014/main" id="{D4DDF909-1B66-454F-9F50-A748931C916C}"/>
              </a:ext>
            </a:extLst>
          </p:cNvPr>
          <p:cNvSpPr txBox="1"/>
          <p:nvPr/>
        </p:nvSpPr>
        <p:spPr>
          <a:xfrm>
            <a:off x="3293750" y="71626"/>
            <a:ext cx="3318537" cy="4770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الإدارة العامة للمنشآت التجارية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6138215" y="2225529"/>
            <a:ext cx="2735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ar-SA" sz="1100" dirty="0">
                <a:solidFill>
                  <a:srgbClr val="C00000"/>
                </a:solidFill>
                <a:latin typeface="SST Arabic Medium" pitchFamily="34" charset="-78"/>
                <a:cs typeface="SST Arabic Medium" pitchFamily="34" charset="-78"/>
              </a:rPr>
              <a:t>تدريب الطلاب من الجامعات والكليات </a:t>
            </a:r>
            <a:r>
              <a:rPr lang="ar-SA" b="1" dirty="0">
                <a:solidFill>
                  <a:srgbClr val="C00000"/>
                </a:solidFill>
                <a:latin typeface="Microsoft Sans Serif" pitchFamily="34" charset="0"/>
                <a:cs typeface="AL-Mohanad" pitchFamily="2" charset="-78"/>
              </a:rPr>
              <a:t>: </a:t>
            </a:r>
            <a:endParaRPr lang="en-US" b="1" dirty="0">
              <a:solidFill>
                <a:srgbClr val="C00000"/>
              </a:solidFill>
              <a:latin typeface="Microsoft Sans Serif" pitchFamily="34" charset="0"/>
              <a:cs typeface="AL-Mohanad" pitchFamily="2" charset="-78"/>
            </a:endParaRPr>
          </a:p>
        </p:txBody>
      </p:sp>
      <p:graphicFrame>
        <p:nvGraphicFramePr>
          <p:cNvPr id="16" name="جدول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651221"/>
              </p:ext>
            </p:extLst>
          </p:nvPr>
        </p:nvGraphicFramePr>
        <p:xfrm>
          <a:off x="1603102" y="5057999"/>
          <a:ext cx="7270156" cy="766926"/>
        </p:xfrm>
        <a:graphic>
          <a:graphicData uri="http://schemas.openxmlformats.org/drawingml/2006/table">
            <a:tbl>
              <a:tblPr rtl="1" firstRow="1" bandRow="1">
                <a:tableStyleId>{0505E3EF-67EA-436B-97B2-0124C06EBD24}</a:tableStyleId>
              </a:tblPr>
              <a:tblGrid>
                <a:gridCol w="2007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9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2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463">
                <a:tc>
                  <a:txBody>
                    <a:bodyPr/>
                    <a:lstStyle/>
                    <a:p>
                      <a:pPr algn="ctr" rtl="1"/>
                      <a:r>
                        <a:rPr lang="ar-SA" sz="900" b="0" dirty="0">
                          <a:latin typeface="SST Arabic Medium" pitchFamily="34" charset="-78"/>
                          <a:cs typeface="SST Arabic Medium" pitchFamily="34" charset="-78"/>
                        </a:rPr>
                        <a:t>عدد المعاملات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b="0" dirty="0">
                          <a:latin typeface="SST Arabic Medium" pitchFamily="34" charset="-78"/>
                          <a:cs typeface="SST Arabic Medium" pitchFamily="34" charset="-78"/>
                        </a:rPr>
                        <a:t>منجزة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b="0" dirty="0">
                          <a:latin typeface="SST Arabic Medium" pitchFamily="34" charset="-78"/>
                          <a:cs typeface="SST Arabic Medium" pitchFamily="34" charset="-78"/>
                        </a:rPr>
                        <a:t>غير منجزة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463">
                <a:tc>
                  <a:txBody>
                    <a:bodyPr/>
                    <a:lstStyle/>
                    <a:p>
                      <a:pPr algn="ctr" rtl="1"/>
                      <a:r>
                        <a:rPr lang="ar-SA" sz="900" b="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9</a:t>
                      </a:r>
                      <a:endParaRPr lang="ar-SA" sz="900" b="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>
                    <a:solidFill>
                      <a:schemeClr val="accent3">
                        <a:tint val="40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b="0" dirty="0" smtClean="0">
                          <a:latin typeface="SST Arabic Medium" pitchFamily="34" charset="-78"/>
                          <a:cs typeface="SST Arabic Medium" pitchFamily="34" charset="-78"/>
                        </a:rPr>
                        <a:t>9</a:t>
                      </a:r>
                      <a:endParaRPr lang="ar-SA" sz="900" b="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>
                    <a:solidFill>
                      <a:schemeClr val="accent3">
                        <a:tint val="40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b="0" smtClean="0">
                          <a:latin typeface="SST Arabic Medium" pitchFamily="34" charset="-78"/>
                          <a:cs typeface="SST Arabic Medium" pitchFamily="34" charset="-78"/>
                        </a:rPr>
                        <a:t>0</a:t>
                      </a:r>
                      <a:endParaRPr lang="ar-SA" sz="900" b="0" dirty="0">
                        <a:latin typeface="SST Arabic Medium" pitchFamily="34" charset="-78"/>
                        <a:cs typeface="SST Arabic Medium" pitchFamily="34" charset="-78"/>
                      </a:endParaRPr>
                    </a:p>
                  </a:txBody>
                  <a:tcPr anchor="ctr">
                    <a:solidFill>
                      <a:schemeClr val="accent3">
                        <a:tint val="40000"/>
                        <a:alpha val="5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مستطيل 20"/>
          <p:cNvSpPr/>
          <p:nvPr/>
        </p:nvSpPr>
        <p:spPr>
          <a:xfrm>
            <a:off x="7210783" y="4709652"/>
            <a:ext cx="16624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ar-SA" sz="1200" dirty="0">
                <a:solidFill>
                  <a:srgbClr val="C00000"/>
                </a:solidFill>
                <a:latin typeface="SST Arabic Medium" pitchFamily="34" charset="-78"/>
                <a:cs typeface="SST Arabic Medium" pitchFamily="34" charset="-78"/>
              </a:rPr>
              <a:t>المعاملات:</a:t>
            </a:r>
            <a:endParaRPr lang="en-US" sz="1200" dirty="0">
              <a:solidFill>
                <a:srgbClr val="C00000"/>
              </a:solidFill>
              <a:latin typeface="SST Arabic Medium" pitchFamily="34" charset="-78"/>
              <a:cs typeface="SST Arabic Medium" pitchFamily="34" charset="-78"/>
            </a:endParaRPr>
          </a:p>
        </p:txBody>
      </p:sp>
      <p:graphicFrame>
        <p:nvGraphicFramePr>
          <p:cNvPr id="15" name="جدول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446066"/>
              </p:ext>
            </p:extLst>
          </p:nvPr>
        </p:nvGraphicFramePr>
        <p:xfrm>
          <a:off x="1603101" y="2622991"/>
          <a:ext cx="7287980" cy="1730654"/>
        </p:xfrm>
        <a:graphic>
          <a:graphicData uri="http://schemas.openxmlformats.org/drawingml/2006/table">
            <a:tbl>
              <a:tblPr rtl="1" firstRow="1" firstCol="1" bandRow="1">
                <a:tableStyleId>{8799B23B-EC83-4686-B30A-512413B5E67A}</a:tableStyleId>
              </a:tblPr>
              <a:tblGrid>
                <a:gridCol w="299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4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3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0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941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9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م</a:t>
                      </a:r>
                      <a:endParaRPr lang="en-US" sz="9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900" b="0" i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الجهة الطالبة للتدريب</a:t>
                      </a:r>
                      <a:endParaRPr lang="en-US" sz="900" b="0" i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900" b="0" i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القسم</a:t>
                      </a:r>
                      <a:endParaRPr lang="en-US" sz="900" b="0" i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900" b="0" i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عدد المتدربين</a:t>
                      </a:r>
                      <a:endParaRPr lang="en-US" sz="900" b="0" i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0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900" b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1</a:t>
                      </a:r>
                      <a:endParaRPr lang="en-US" sz="9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900" b="0" i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جامعة ام القرى </a:t>
                      </a:r>
                      <a:endParaRPr lang="en-US" sz="900" b="0" i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900" b="0" i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كيمياء</a:t>
                      </a:r>
                      <a:endParaRPr lang="en-US" sz="900" b="0" i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900" b="0" i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15</a:t>
                      </a:r>
                      <a:endParaRPr lang="en-US" sz="900" b="0" i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70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9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2</a:t>
                      </a:r>
                      <a:endParaRPr lang="en-US" sz="9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61390" algn="l"/>
                        </a:tabLst>
                        <a:defRPr/>
                      </a:pPr>
                      <a:r>
                        <a:rPr lang="ar-SA" sz="900" b="0" i="0" dirty="0" smtClean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جامعة ام القرى </a:t>
                      </a:r>
                      <a:endParaRPr lang="en-US" sz="900" b="0" i="0" dirty="0" smtClean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900" b="0" i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ميكروبيولوجي</a:t>
                      </a:r>
                      <a:endParaRPr lang="en-US" sz="900" b="0" i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900" b="0" i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</a:t>
                      </a:r>
                      <a:endParaRPr lang="en-US" sz="900" b="0" i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49937128"/>
                  </a:ext>
                </a:extLst>
              </a:tr>
              <a:tr h="30170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9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3</a:t>
                      </a:r>
                      <a:endParaRPr lang="en-US" sz="9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900" b="0" i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جامعة جدة</a:t>
                      </a:r>
                      <a:endParaRPr lang="en-US" sz="900" b="0" i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900" b="0" i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ميكروبيولوجي</a:t>
                      </a:r>
                      <a:endParaRPr lang="en-US" sz="900" b="0" i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900" b="0" i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</a:t>
                      </a:r>
                      <a:endParaRPr lang="en-US" sz="900" b="0" i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3389850702"/>
                  </a:ext>
                </a:extLst>
              </a:tr>
              <a:tr h="30170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900" b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4</a:t>
                      </a:r>
                      <a:endParaRPr lang="en-US" sz="900" b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900" b="0" i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جامعة الملك عبدالعزيز</a:t>
                      </a:r>
                      <a:endParaRPr lang="en-US" sz="900" b="0" i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900" b="0" i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ادارة صحية</a:t>
                      </a:r>
                      <a:endParaRPr lang="en-US" sz="900" b="0" i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900" b="0" i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</a:t>
                      </a:r>
                      <a:endParaRPr lang="en-US" sz="900" b="0" i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414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900" b="0" i="0" dirty="0">
                          <a:effectLst/>
                          <a:latin typeface="SST Arabic Medium" pitchFamily="34" charset="-78"/>
                          <a:cs typeface="SST Arabic Medium" pitchFamily="34" charset="-78"/>
                        </a:rPr>
                        <a:t>إجمالي أعداد الطلاب المتدربين</a:t>
                      </a:r>
                      <a:endParaRPr lang="en-US" sz="900" b="0" i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1390" algn="l"/>
                        </a:tabLst>
                      </a:pPr>
                      <a:r>
                        <a:rPr lang="ar-SA" sz="900" b="0" i="0" dirty="0" smtClean="0">
                          <a:effectLst/>
                          <a:latin typeface="SST Arabic Medium" pitchFamily="34" charset="-78"/>
                          <a:ea typeface="Calibri"/>
                          <a:cs typeface="SST Arabic Medium" pitchFamily="34" charset="-78"/>
                        </a:rPr>
                        <a:t>18</a:t>
                      </a:r>
                      <a:endParaRPr lang="en-US" sz="900" b="0" i="0" dirty="0">
                        <a:effectLst/>
                        <a:latin typeface="SST Arabic Medium" pitchFamily="34" charset="-78"/>
                        <a:ea typeface="Calibri"/>
                        <a:cs typeface="SST Arabic Medium" pitchFamily="34" charset="-78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93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8F0607CBFC0A48AC000B463F129995" ma:contentTypeVersion="2" ma:contentTypeDescription="Create a new document." ma:contentTypeScope="" ma:versionID="82505e0e25c5e730be462b1145030845">
  <xsd:schema xmlns:xsd="http://www.w3.org/2001/XMLSchema" xmlns:xs="http://www.w3.org/2001/XMLSchema" xmlns:p="http://schemas.microsoft.com/office/2006/metadata/properties" xmlns:ns1="http://schemas.microsoft.com/sharepoint/v3" xmlns:ns2="8dd50704-a986-440b-82ca-27e593c14e53" targetNamespace="http://schemas.microsoft.com/office/2006/metadata/properties" ma:root="true" ma:fieldsID="97c1e67754b1f7d68ac7c87483b8eabf" ns1:_="" ns2:_="">
    <xsd:import namespace="http://schemas.microsoft.com/sharepoint/v3"/>
    <xsd:import namespace="8dd50704-a986-440b-82ca-27e593c14e5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50704-a986-440b-82ca-27e593c14e5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B263E97-5C79-4009-AF2E-74314A7D897E}"/>
</file>

<file path=customXml/itemProps2.xml><?xml version="1.0" encoding="utf-8"?>
<ds:datastoreItem xmlns:ds="http://schemas.openxmlformats.org/officeDocument/2006/customXml" ds:itemID="{7C240AE3-CDA1-4F25-A24B-1AEB739BD7BC}"/>
</file>

<file path=customXml/itemProps3.xml><?xml version="1.0" encoding="utf-8"?>
<ds:datastoreItem xmlns:ds="http://schemas.openxmlformats.org/officeDocument/2006/customXml" ds:itemID="{4C0CB64D-9F06-404C-8AB4-2808E180987E}"/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484</Words>
  <Application>Microsoft Office PowerPoint</Application>
  <PresentationFormat>A4 Paper (210x297 mm)</PresentationFormat>
  <Paragraphs>278</Paragraphs>
  <Slides>5</Slides>
  <Notes>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10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6" baseType="lpstr">
      <vt:lpstr>AL-Mohanad</vt:lpstr>
      <vt:lpstr>Arial</vt:lpstr>
      <vt:lpstr>Calibri</vt:lpstr>
      <vt:lpstr>Microsoft Sans Serif</vt:lpstr>
      <vt:lpstr>PT Bold Heading</vt:lpstr>
      <vt:lpstr>SST Arabic Medium</vt:lpstr>
      <vt:lpstr>Times New Roman</vt:lpstr>
      <vt:lpstr>Traditional Arabic</vt:lpstr>
      <vt:lpstr>Urdu Typesetting</vt:lpstr>
      <vt:lpstr>Wingdings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بشير مصطفى ابو نجم</dc:creator>
  <cp:lastModifiedBy>نايف يوسف حسن</cp:lastModifiedBy>
  <cp:revision>305</cp:revision>
  <cp:lastPrinted>2021-04-04T08:35:50Z</cp:lastPrinted>
  <dcterms:created xsi:type="dcterms:W3CDTF">2019-02-03T10:41:56Z</dcterms:created>
  <dcterms:modified xsi:type="dcterms:W3CDTF">2022-01-20T05:56:07Z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0x010100B28F0607CBFC0A48AC000B463F129995</vt:lpwstr>
  </property>
</Properties>
</file>